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5"/>
  </p:notesMasterIdLst>
  <p:sldIdLst>
    <p:sldId id="256" r:id="rId2"/>
    <p:sldId id="275" r:id="rId3"/>
    <p:sldId id="276" r:id="rId4"/>
    <p:sldId id="257" r:id="rId5"/>
    <p:sldId id="258" r:id="rId6"/>
    <p:sldId id="260" r:id="rId7"/>
    <p:sldId id="261" r:id="rId8"/>
    <p:sldId id="262" r:id="rId9"/>
    <p:sldId id="263" r:id="rId10"/>
    <p:sldId id="264" r:id="rId11"/>
    <p:sldId id="266" r:id="rId12"/>
    <p:sldId id="267" r:id="rId13"/>
    <p:sldId id="265" r:id="rId14"/>
    <p:sldId id="268" r:id="rId15"/>
    <p:sldId id="269" r:id="rId16"/>
    <p:sldId id="270" r:id="rId17"/>
    <p:sldId id="272" r:id="rId18"/>
    <p:sldId id="273" r:id="rId19"/>
    <p:sldId id="274" r:id="rId20"/>
    <p:sldId id="271" r:id="rId21"/>
    <p:sldId id="277" r:id="rId22"/>
    <p:sldId id="278" r:id="rId23"/>
    <p:sldId id="25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76498"/>
  </p:normalViewPr>
  <p:slideViewPr>
    <p:cSldViewPr snapToGrid="0">
      <p:cViewPr>
        <p:scale>
          <a:sx n="91" d="100"/>
          <a:sy n="91" d="100"/>
        </p:scale>
        <p:origin x="215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879A6-4AC1-3845-BF98-60BAA78C640F}" type="datetimeFigureOut">
              <a:rPr lang="en-US" smtClean="0"/>
              <a:t>3/16/23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854D0-E0EE-BC46-B97E-4A143F878719}" type="slidenum">
              <a:rPr lang="en-US" smtClean="0"/>
              <a:t>‹#›</a:t>
            </a:fld>
            <a:endParaRPr lang="en-US"/>
          </a:p>
        </p:txBody>
      </p:sp>
    </p:spTree>
    <p:extLst>
      <p:ext uri="{BB962C8B-B14F-4D97-AF65-F5344CB8AC3E}">
        <p14:creationId xmlns:p14="http://schemas.microsoft.com/office/powerpoint/2010/main" val="3961607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854D0-E0EE-BC46-B97E-4A143F878719}" type="slidenum">
              <a:rPr lang="en-US" smtClean="0"/>
              <a:t>1</a:t>
            </a:fld>
            <a:endParaRPr lang="en-US"/>
          </a:p>
        </p:txBody>
      </p:sp>
    </p:spTree>
    <p:extLst>
      <p:ext uri="{BB962C8B-B14F-4D97-AF65-F5344CB8AC3E}">
        <p14:creationId xmlns:p14="http://schemas.microsoft.com/office/powerpoint/2010/main" val="390665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can only be implemented to online , non stationary settings for example streaming data but for simplicity in this paper, the authors had assumed a fixed dataset.</a:t>
            </a:r>
          </a:p>
          <a:p>
            <a:endParaRPr lang="en-US" dirty="0"/>
          </a:p>
          <a:p>
            <a:endParaRPr lang="en-US" dirty="0"/>
          </a:p>
        </p:txBody>
      </p:sp>
      <p:sp>
        <p:nvSpPr>
          <p:cNvPr id="4" name="Slide Number Placeholder 3"/>
          <p:cNvSpPr>
            <a:spLocks noGrp="1"/>
          </p:cNvSpPr>
          <p:nvPr>
            <p:ph type="sldNum" sz="quarter" idx="5"/>
          </p:nvPr>
        </p:nvSpPr>
        <p:spPr/>
        <p:txBody>
          <a:bodyPr/>
          <a:lstStyle/>
          <a:p>
            <a:fld id="{44A854D0-E0EE-BC46-B97E-4A143F878719}" type="slidenum">
              <a:rPr lang="en-US" smtClean="0"/>
              <a:t>6</a:t>
            </a:fld>
            <a:endParaRPr lang="en-US"/>
          </a:p>
        </p:txBody>
      </p:sp>
    </p:spTree>
    <p:extLst>
      <p:ext uri="{BB962C8B-B14F-4D97-AF65-F5344CB8AC3E}">
        <p14:creationId xmlns:p14="http://schemas.microsoft.com/office/powerpoint/2010/main" val="3520178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Solving which problems:</a:t>
            </a:r>
          </a:p>
          <a:p>
            <a:endParaRPr lang="en-US" dirty="0"/>
          </a:p>
          <a:p>
            <a:pPr>
              <a:buFont typeface="+mj-lt"/>
              <a:buAutoNum type="arabicPeriod"/>
            </a:pPr>
            <a:r>
              <a:rPr lang="en-US" sz="1800" dirty="0">
                <a:effectLst/>
                <a:latin typeface="NimbusRomNo9L"/>
              </a:rPr>
              <a:t>Efficient approximate ML or MAP estimation for the parameters </a:t>
            </a:r>
            <a:r>
              <a:rPr lang="el-GR" sz="1800" dirty="0">
                <a:effectLst/>
                <a:latin typeface="CMMIB10"/>
              </a:rPr>
              <a:t>θ</a:t>
            </a:r>
            <a:r>
              <a:rPr lang="el-GR" sz="1800" dirty="0">
                <a:effectLst/>
                <a:latin typeface="NimbusRomNo9L"/>
              </a:rPr>
              <a:t>. </a:t>
            </a:r>
            <a:r>
              <a:rPr lang="en-US" sz="1800" dirty="0">
                <a:effectLst/>
                <a:latin typeface="NimbusRomNo9L"/>
              </a:rPr>
              <a:t>The parameters can be of interest themselves, e.g. if we are analyzing some natural process. </a:t>
            </a:r>
          </a:p>
          <a:p>
            <a:pPr>
              <a:buFont typeface="+mj-lt"/>
              <a:buAutoNum type="arabicPeriod"/>
            </a:pPr>
            <a:endParaRPr lang="en-US" sz="1800" dirty="0">
              <a:effectLst/>
              <a:latin typeface="NimbusRomNo9L"/>
            </a:endParaRPr>
          </a:p>
          <a:p>
            <a:pPr>
              <a:buFont typeface="+mj-lt"/>
              <a:buAutoNum type="arabicPeriod"/>
            </a:pPr>
            <a:r>
              <a:rPr lang="en-US" sz="1800" dirty="0">
                <a:effectLst/>
                <a:latin typeface="NimbusRomNo9L"/>
              </a:rPr>
              <a:t>Efficient approximate posterior inference of the latent variable </a:t>
            </a:r>
            <a:r>
              <a:rPr lang="en-US" sz="1800" dirty="0">
                <a:effectLst/>
                <a:latin typeface="CMBX10"/>
              </a:rPr>
              <a:t>z </a:t>
            </a:r>
            <a:r>
              <a:rPr lang="en-US" sz="1800" dirty="0">
                <a:effectLst/>
                <a:latin typeface="NimbusRomNo9L"/>
              </a:rPr>
              <a:t>given an observed value </a:t>
            </a:r>
            <a:r>
              <a:rPr lang="en-US" sz="1800" dirty="0">
                <a:effectLst/>
                <a:latin typeface="CMBX10"/>
              </a:rPr>
              <a:t>x </a:t>
            </a:r>
            <a:r>
              <a:rPr lang="en-US" sz="1800" dirty="0">
                <a:effectLst/>
                <a:latin typeface="NimbusRomNo9L"/>
              </a:rPr>
              <a:t>for a choice of parameters </a:t>
            </a:r>
            <a:r>
              <a:rPr lang="el-GR" sz="1800" dirty="0">
                <a:effectLst/>
                <a:latin typeface="CMMIB10"/>
              </a:rPr>
              <a:t>θ</a:t>
            </a:r>
            <a:r>
              <a:rPr lang="el-GR" sz="1800" dirty="0">
                <a:effectLst/>
                <a:latin typeface="NimbusRomNo9L"/>
              </a:rPr>
              <a:t>. </a:t>
            </a:r>
            <a:r>
              <a:rPr lang="en-US" sz="1800" dirty="0">
                <a:effectLst/>
                <a:latin typeface="NimbusRomNo9L"/>
              </a:rPr>
              <a:t>This is useful for coding or data representation tasks. </a:t>
            </a:r>
          </a:p>
          <a:p>
            <a:pPr>
              <a:buFont typeface="+mj-lt"/>
              <a:buAutoNum type="arabicPeriod"/>
            </a:pPr>
            <a:endParaRPr lang="en-US" sz="1800" dirty="0">
              <a:effectLst/>
              <a:latin typeface="NimbusRomNo9L"/>
            </a:endParaRPr>
          </a:p>
          <a:p>
            <a:pPr>
              <a:buFont typeface="+mj-lt"/>
              <a:buAutoNum type="arabicPeriod"/>
            </a:pPr>
            <a:r>
              <a:rPr lang="en-US" sz="1800" dirty="0">
                <a:effectLst/>
                <a:latin typeface="NimbusRomNo9L"/>
              </a:rPr>
              <a:t>Efficient approximate marginal inference of the variable </a:t>
            </a:r>
            <a:r>
              <a:rPr lang="en-US" sz="1800" dirty="0">
                <a:effectLst/>
                <a:latin typeface="CMBX10"/>
              </a:rPr>
              <a:t>x</a:t>
            </a:r>
            <a:r>
              <a:rPr lang="en-US" sz="1800" dirty="0">
                <a:effectLst/>
                <a:latin typeface="NimbusRomNo9L"/>
              </a:rPr>
              <a:t>. This allows us to perform all kinds of inference tasks where a prior over </a:t>
            </a:r>
            <a:r>
              <a:rPr lang="en-US" sz="1800" dirty="0">
                <a:effectLst/>
                <a:latin typeface="CMBX10"/>
              </a:rPr>
              <a:t>x </a:t>
            </a:r>
            <a:r>
              <a:rPr lang="en-US" sz="1800" dirty="0">
                <a:effectLst/>
                <a:latin typeface="NimbusRomNo9L"/>
              </a:rPr>
              <a:t>is required. Common applications in computer vision include image denoising, inpainting and super-resolution. </a:t>
            </a:r>
          </a:p>
        </p:txBody>
      </p:sp>
      <p:sp>
        <p:nvSpPr>
          <p:cNvPr id="4" name="Slide Number Placeholder 3"/>
          <p:cNvSpPr>
            <a:spLocks noGrp="1"/>
          </p:cNvSpPr>
          <p:nvPr>
            <p:ph type="sldNum" sz="quarter" idx="5"/>
          </p:nvPr>
        </p:nvSpPr>
        <p:spPr/>
        <p:txBody>
          <a:bodyPr/>
          <a:lstStyle/>
          <a:p>
            <a:fld id="{44A854D0-E0EE-BC46-B97E-4A143F878719}" type="slidenum">
              <a:rPr lang="en-US" smtClean="0"/>
              <a:t>7</a:t>
            </a:fld>
            <a:endParaRPr lang="en-US"/>
          </a:p>
        </p:txBody>
      </p:sp>
    </p:spTree>
    <p:extLst>
      <p:ext uri="{BB962C8B-B14F-4D97-AF65-F5344CB8AC3E}">
        <p14:creationId xmlns:p14="http://schemas.microsoft.com/office/powerpoint/2010/main" val="208597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854D0-E0EE-BC46-B97E-4A143F878719}" type="slidenum">
              <a:rPr lang="en-US" smtClean="0"/>
              <a:t>8</a:t>
            </a:fld>
            <a:endParaRPr lang="en-US"/>
          </a:p>
        </p:txBody>
      </p:sp>
    </p:spTree>
    <p:extLst>
      <p:ext uri="{BB962C8B-B14F-4D97-AF65-F5344CB8AC3E}">
        <p14:creationId xmlns:p14="http://schemas.microsoft.com/office/powerpoint/2010/main" val="1817019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854D0-E0EE-BC46-B97E-4A143F878719}" type="slidenum">
              <a:rPr lang="en-US" smtClean="0"/>
              <a:t>20</a:t>
            </a:fld>
            <a:endParaRPr lang="en-US"/>
          </a:p>
        </p:txBody>
      </p:sp>
    </p:spTree>
    <p:extLst>
      <p:ext uri="{BB962C8B-B14F-4D97-AF65-F5344CB8AC3E}">
        <p14:creationId xmlns:p14="http://schemas.microsoft.com/office/powerpoint/2010/main" val="2692802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the cybersecurity area, most often hackers are using a method of attack the security program has not seen before in which a supervised machine learning algorithm would be completely useless. Hence, this is where unsupervised machine learning comes in. Here, the unsupervised learning draws inference from datasets without labels and it is best used to find patterns when you don’t know what you are exactly looking for.</a:t>
            </a:r>
          </a:p>
          <a:p>
            <a:pPr marL="228600" indent="-228600">
              <a:buAutoNum type="arabicPeriod"/>
            </a:pPr>
            <a:r>
              <a:rPr lang="en-US" dirty="0"/>
              <a:t>Labeling medical data is extremely challenging, as there is compliance in gathering data, multiple incompatible formats of data are used, and there are several internal biases like the existence of rare diseases, and moreover, solving all these problems require time and money. However, self supervised learning can be used to train several diseases classification models on data with few annotated examples. The key elements of transfer learning is that the model learns with the from the general knowledge approach. </a:t>
            </a:r>
          </a:p>
        </p:txBody>
      </p:sp>
      <p:sp>
        <p:nvSpPr>
          <p:cNvPr id="4" name="Slide Number Placeholder 3"/>
          <p:cNvSpPr>
            <a:spLocks noGrp="1"/>
          </p:cNvSpPr>
          <p:nvPr>
            <p:ph type="sldNum" sz="quarter" idx="5"/>
          </p:nvPr>
        </p:nvSpPr>
        <p:spPr/>
        <p:txBody>
          <a:bodyPr/>
          <a:lstStyle/>
          <a:p>
            <a:fld id="{44A854D0-E0EE-BC46-B97E-4A143F878719}" type="slidenum">
              <a:rPr lang="en-US" smtClean="0"/>
              <a:t>21</a:t>
            </a:fld>
            <a:endParaRPr lang="en-US"/>
          </a:p>
        </p:txBody>
      </p:sp>
    </p:spTree>
    <p:extLst>
      <p:ext uri="{BB962C8B-B14F-4D97-AF65-F5344CB8AC3E}">
        <p14:creationId xmlns:p14="http://schemas.microsoft.com/office/powerpoint/2010/main" val="407511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8E07D3-F863-024A-A5D5-202A154227FD}"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8806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8E07D3-F863-024A-A5D5-202A154227FD}"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468927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8E07D3-F863-024A-A5D5-202A154227FD}"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138051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8E07D3-F863-024A-A5D5-202A154227FD}"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291932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8E07D3-F863-024A-A5D5-202A154227FD}"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3696083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8E07D3-F863-024A-A5D5-202A154227FD}"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175338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8E07D3-F863-024A-A5D5-202A154227FD}" type="datetimeFigureOut">
              <a:rPr lang="en-US" smtClean="0"/>
              <a:t>3/16/23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271389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8E07D3-F863-024A-A5D5-202A154227FD}" type="datetimeFigureOut">
              <a:rPr lang="en-US" smtClean="0"/>
              <a:t>3/16/23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1348128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E07D3-F863-024A-A5D5-202A154227FD}" type="datetimeFigureOut">
              <a:rPr lang="en-US" smtClean="0"/>
              <a:t>3/16/23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141574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8E07D3-F863-024A-A5D5-202A154227FD}"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326752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8E07D3-F863-024A-A5D5-202A154227FD}"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A52CF-7715-D048-B81A-8460BE550120}" type="slidenum">
              <a:rPr lang="en-US" smtClean="0"/>
              <a:t>‹#›</a:t>
            </a:fld>
            <a:endParaRPr lang="en-US"/>
          </a:p>
        </p:txBody>
      </p:sp>
    </p:spTree>
    <p:extLst>
      <p:ext uri="{BB962C8B-B14F-4D97-AF65-F5344CB8AC3E}">
        <p14:creationId xmlns:p14="http://schemas.microsoft.com/office/powerpoint/2010/main" val="253372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E07D3-F863-024A-A5D5-202A154227FD}" type="datetimeFigureOut">
              <a:rPr lang="en-US" smtClean="0"/>
              <a:t>3/16/23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6A52CF-7715-D048-B81A-8460BE550120}" type="slidenum">
              <a:rPr lang="en-US" smtClean="0"/>
              <a:t>‹#›</a:t>
            </a:fld>
            <a:endParaRPr lang="en-US"/>
          </a:p>
        </p:txBody>
      </p:sp>
    </p:spTree>
    <p:extLst>
      <p:ext uri="{BB962C8B-B14F-4D97-AF65-F5344CB8AC3E}">
        <p14:creationId xmlns:p14="http://schemas.microsoft.com/office/powerpoint/2010/main" val="114359220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tooploox.com/self-supervised-learning-in-healthcare" TargetMode="External"/><Relationship Id="rId3" Type="http://schemas.openxmlformats.org/officeDocument/2006/relationships/hyperlink" Target="https://theaisummer.com/latent-variable-models/" TargetMode="External"/><Relationship Id="rId7" Type="http://schemas.openxmlformats.org/officeDocument/2006/relationships/hyperlink" Target="https://technative.io/why-unsupervised-machine-learning-is-the-future-of-cybersecurity/" TargetMode="External"/><Relationship Id="rId2" Type="http://schemas.openxmlformats.org/officeDocument/2006/relationships/hyperlink" Target="https://www.cs.cmu.edu/~rsalakhu/papers/eval_latents.pdf" TargetMode="External"/><Relationship Id="rId1" Type="http://schemas.openxmlformats.org/officeDocument/2006/relationships/slideLayout" Target="../slideLayouts/slideLayout2.xml"/><Relationship Id="rId6" Type="http://schemas.openxmlformats.org/officeDocument/2006/relationships/hyperlink" Target="https://medium.com/imagescv/learning-supervised-unsupervised-self-supervised-semi-supervised-aa0a5d6d7010" TargetMode="External"/><Relationship Id="rId5" Type="http://schemas.openxmlformats.org/officeDocument/2006/relationships/hyperlink" Target="https://towardsdatascience.com/review-on-self-supervised-contrastive-learning-93171f695140" TargetMode="External"/><Relationship Id="rId4" Type="http://schemas.openxmlformats.org/officeDocument/2006/relationships/hyperlink" Target="https://sh-tsang.medium.com/review-simclr-a-simple-framework-for-contrastive-learning-of-visual-representations-5de42ba0bc6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569D-3BDF-9B33-32B8-F595997AFE73}"/>
              </a:ext>
            </a:extLst>
          </p:cNvPr>
          <p:cNvSpPr>
            <a:spLocks noGrp="1"/>
          </p:cNvSpPr>
          <p:nvPr>
            <p:ph type="ctrTitle"/>
          </p:nvPr>
        </p:nvSpPr>
        <p:spPr>
          <a:xfrm>
            <a:off x="-71919" y="1122363"/>
            <a:ext cx="12263919" cy="2387600"/>
          </a:xfrm>
        </p:spPr>
        <p:txBody>
          <a:bodyPr/>
          <a:lstStyle/>
          <a:p>
            <a:r>
              <a:rPr lang="en-US" dirty="0"/>
              <a:t>Unsupervised/ Self-Supervised Learning</a:t>
            </a:r>
          </a:p>
        </p:txBody>
      </p:sp>
      <p:sp>
        <p:nvSpPr>
          <p:cNvPr id="3" name="Subtitle 2">
            <a:extLst>
              <a:ext uri="{FF2B5EF4-FFF2-40B4-BE49-F238E27FC236}">
                <a16:creationId xmlns:a16="http://schemas.microsoft.com/office/drawing/2014/main" id="{7B103169-4364-7679-15BA-E112EE8F9482}"/>
              </a:ext>
            </a:extLst>
          </p:cNvPr>
          <p:cNvSpPr>
            <a:spLocks noGrp="1"/>
          </p:cNvSpPr>
          <p:nvPr>
            <p:ph type="subTitle" idx="1"/>
          </p:nvPr>
        </p:nvSpPr>
        <p:spPr>
          <a:xfrm>
            <a:off x="1524000" y="3817796"/>
            <a:ext cx="9144000" cy="1655762"/>
          </a:xfrm>
        </p:spPr>
        <p:txBody>
          <a:bodyPr/>
          <a:lstStyle/>
          <a:p>
            <a:r>
              <a:rPr lang="en-US" dirty="0"/>
              <a:t>BY:</a:t>
            </a:r>
          </a:p>
          <a:p>
            <a:r>
              <a:rPr lang="en-US" dirty="0"/>
              <a:t>Shubham Mishra</a:t>
            </a:r>
          </a:p>
        </p:txBody>
      </p:sp>
    </p:spTree>
    <p:extLst>
      <p:ext uri="{BB962C8B-B14F-4D97-AF65-F5344CB8AC3E}">
        <p14:creationId xmlns:p14="http://schemas.microsoft.com/office/powerpoint/2010/main" val="381607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7157-9D5A-7FF9-9D33-213FF26772C8}"/>
              </a:ext>
            </a:extLst>
          </p:cNvPr>
          <p:cNvSpPr>
            <a:spLocks noGrp="1"/>
          </p:cNvSpPr>
          <p:nvPr>
            <p:ph type="title"/>
          </p:nvPr>
        </p:nvSpPr>
        <p:spPr/>
        <p:txBody>
          <a:bodyPr/>
          <a:lstStyle/>
          <a:p>
            <a:r>
              <a:rPr lang="en-US" dirty="0"/>
              <a:t>Using the solutions in Experiments</a:t>
            </a:r>
          </a:p>
        </p:txBody>
      </p:sp>
      <p:sp>
        <p:nvSpPr>
          <p:cNvPr id="3" name="Content Placeholder 2">
            <a:extLst>
              <a:ext uri="{FF2B5EF4-FFF2-40B4-BE49-F238E27FC236}">
                <a16:creationId xmlns:a16="http://schemas.microsoft.com/office/drawing/2014/main" id="{2B34ADC0-DA78-D235-3897-601A50D7F8E7}"/>
              </a:ext>
            </a:extLst>
          </p:cNvPr>
          <p:cNvSpPr>
            <a:spLocks noGrp="1"/>
          </p:cNvSpPr>
          <p:nvPr>
            <p:ph idx="1"/>
          </p:nvPr>
        </p:nvSpPr>
        <p:spPr>
          <a:xfrm>
            <a:off x="838199" y="1825624"/>
            <a:ext cx="10837985" cy="5032375"/>
          </a:xfrm>
        </p:spPr>
        <p:txBody>
          <a:bodyPr>
            <a:normAutofit/>
          </a:bodyPr>
          <a:lstStyle/>
          <a:p>
            <a:r>
              <a:rPr lang="en-US" dirty="0"/>
              <a:t>Generated encoder and decoder were used with Gaussian outputs</a:t>
            </a:r>
          </a:p>
          <a:p>
            <a:endParaRPr lang="en-US" dirty="0"/>
          </a:p>
          <a:p>
            <a:endParaRPr lang="en-US" dirty="0"/>
          </a:p>
          <a:p>
            <a:endParaRPr lang="en-US" dirty="0"/>
          </a:p>
          <a:p>
            <a:endParaRPr lang="en-US" dirty="0"/>
          </a:p>
          <a:p>
            <a:endParaRPr lang="en-US" dirty="0"/>
          </a:p>
          <a:p>
            <a:endParaRPr lang="en-US" dirty="0"/>
          </a:p>
          <a:p>
            <a:endParaRPr lang="en-US" dirty="0"/>
          </a:p>
          <a:p>
            <a:r>
              <a:rPr lang="en-US" dirty="0"/>
              <a:t>More latent variables don’t result in overfitting, method converged incredibly faster and reached better solution in all experiments. </a:t>
            </a:r>
          </a:p>
        </p:txBody>
      </p:sp>
      <p:pic>
        <p:nvPicPr>
          <p:cNvPr id="4" name="Picture 3">
            <a:extLst>
              <a:ext uri="{FF2B5EF4-FFF2-40B4-BE49-F238E27FC236}">
                <a16:creationId xmlns:a16="http://schemas.microsoft.com/office/drawing/2014/main" id="{7281851E-5ED6-F2F8-D2FD-54BBDE521FDB}"/>
              </a:ext>
            </a:extLst>
          </p:cNvPr>
          <p:cNvPicPr>
            <a:picLocks noChangeAspect="1"/>
          </p:cNvPicPr>
          <p:nvPr/>
        </p:nvPicPr>
        <p:blipFill>
          <a:blip r:embed="rId2"/>
          <a:stretch>
            <a:fillRect/>
          </a:stretch>
        </p:blipFill>
        <p:spPr>
          <a:xfrm>
            <a:off x="1682262" y="2325374"/>
            <a:ext cx="8437868" cy="3600641"/>
          </a:xfrm>
          <a:prstGeom prst="rect">
            <a:avLst/>
          </a:prstGeom>
        </p:spPr>
      </p:pic>
    </p:spTree>
    <p:extLst>
      <p:ext uri="{BB962C8B-B14F-4D97-AF65-F5344CB8AC3E}">
        <p14:creationId xmlns:p14="http://schemas.microsoft.com/office/powerpoint/2010/main" val="3927824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7157-9D5A-7FF9-9D33-213FF26772C8}"/>
              </a:ext>
            </a:extLst>
          </p:cNvPr>
          <p:cNvSpPr>
            <a:spLocks noGrp="1"/>
          </p:cNvSpPr>
          <p:nvPr>
            <p:ph type="title"/>
          </p:nvPr>
        </p:nvSpPr>
        <p:spPr/>
        <p:txBody>
          <a:bodyPr/>
          <a:lstStyle/>
          <a:p>
            <a:r>
              <a:rPr lang="en-US" dirty="0"/>
              <a:t>Conclusion of first research paper</a:t>
            </a:r>
          </a:p>
        </p:txBody>
      </p:sp>
      <p:sp>
        <p:nvSpPr>
          <p:cNvPr id="3" name="Content Placeholder 2">
            <a:extLst>
              <a:ext uri="{FF2B5EF4-FFF2-40B4-BE49-F238E27FC236}">
                <a16:creationId xmlns:a16="http://schemas.microsoft.com/office/drawing/2014/main" id="{2B34ADC0-DA78-D235-3897-601A50D7F8E7}"/>
              </a:ext>
            </a:extLst>
          </p:cNvPr>
          <p:cNvSpPr>
            <a:spLocks noGrp="1"/>
          </p:cNvSpPr>
          <p:nvPr>
            <p:ph idx="1"/>
          </p:nvPr>
        </p:nvSpPr>
        <p:spPr/>
        <p:txBody>
          <a:bodyPr>
            <a:normAutofit fontScale="92500" lnSpcReduction="10000"/>
          </a:bodyPr>
          <a:lstStyle/>
          <a:p>
            <a:r>
              <a:rPr lang="en-US" dirty="0"/>
              <a:t>The advantages are clear as the algorithm runs faster and is efficient in real life scenarios.</a:t>
            </a:r>
          </a:p>
          <a:p>
            <a:r>
              <a:rPr lang="en-US" dirty="0"/>
              <a:t>For continuous latent variables: SGVB (Stochastic Gradient VB)</a:t>
            </a:r>
          </a:p>
          <a:p>
            <a:r>
              <a:rPr lang="en-US" dirty="0"/>
              <a:t>For </a:t>
            </a:r>
            <a:r>
              <a:rPr lang="en-US" dirty="0" err="1"/>
              <a:t>i.i.d</a:t>
            </a:r>
            <a:r>
              <a:rPr lang="en-US" dirty="0"/>
              <a:t> datasets: AEVB (Auto-Encoding VB)</a:t>
            </a:r>
          </a:p>
          <a:p>
            <a:endParaRPr lang="en-US" dirty="0"/>
          </a:p>
          <a:p>
            <a:pPr marL="0" indent="0">
              <a:buNone/>
            </a:pPr>
            <a:r>
              <a:rPr lang="en-US" dirty="0"/>
              <a:t>More room for future development:</a:t>
            </a:r>
          </a:p>
          <a:p>
            <a:pPr marL="514350" indent="-514350">
              <a:buAutoNum type="arabicPeriod"/>
            </a:pPr>
            <a:r>
              <a:rPr lang="en-US" dirty="0"/>
              <a:t>Learning hierarchical architectures within deep neural networks</a:t>
            </a:r>
          </a:p>
          <a:p>
            <a:pPr marL="514350" indent="-514350">
              <a:buAutoNum type="arabicPeriod"/>
            </a:pPr>
            <a:r>
              <a:rPr lang="en-US" dirty="0"/>
              <a:t>Using time-series models</a:t>
            </a:r>
          </a:p>
          <a:p>
            <a:pPr marL="514350" indent="-514350">
              <a:buAutoNum type="arabicPeriod"/>
            </a:pPr>
            <a:r>
              <a:rPr lang="en-US" dirty="0"/>
              <a:t>Application of SGVB in global parameters</a:t>
            </a:r>
          </a:p>
          <a:p>
            <a:pPr marL="514350" indent="-514350">
              <a:buAutoNum type="arabicPeriod"/>
            </a:pPr>
            <a:r>
              <a:rPr lang="en-US" dirty="0"/>
              <a:t>Using supervised models with latent variables and analyzing outputs.</a:t>
            </a:r>
          </a:p>
        </p:txBody>
      </p:sp>
    </p:spTree>
    <p:extLst>
      <p:ext uri="{BB962C8B-B14F-4D97-AF65-F5344CB8AC3E}">
        <p14:creationId xmlns:p14="http://schemas.microsoft.com/office/powerpoint/2010/main" val="282641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34ADC0-DA78-D235-3897-601A50D7F8E7}"/>
              </a:ext>
            </a:extLst>
          </p:cNvPr>
          <p:cNvSpPr>
            <a:spLocks noGrp="1"/>
          </p:cNvSpPr>
          <p:nvPr>
            <p:ph idx="1"/>
          </p:nvPr>
        </p:nvSpPr>
        <p:spPr>
          <a:xfrm>
            <a:off x="0" y="1148910"/>
            <a:ext cx="12192000" cy="5628408"/>
          </a:xfrm>
        </p:spPr>
        <p:txBody>
          <a:bodyPr/>
          <a:lstStyle/>
          <a:p>
            <a:r>
              <a:rPr lang="en-US" b="1" dirty="0"/>
              <a:t>Motivation</a:t>
            </a:r>
            <a:r>
              <a:rPr lang="en-US" dirty="0"/>
              <a:t>: Introduce </a:t>
            </a:r>
            <a:r>
              <a:rPr lang="en-US" dirty="0" err="1"/>
              <a:t>SimCLR</a:t>
            </a:r>
            <a:r>
              <a:rPr lang="en-US" dirty="0"/>
              <a:t> for learning visual representations</a:t>
            </a:r>
          </a:p>
          <a:p>
            <a:r>
              <a:rPr lang="en-US" dirty="0"/>
              <a:t>Demonstration of:</a:t>
            </a:r>
          </a:p>
          <a:p>
            <a:pPr marL="514350" indent="-514350">
              <a:buAutoNum type="arabicPeriod"/>
            </a:pPr>
            <a:r>
              <a:rPr lang="en-US" dirty="0"/>
              <a:t>Composition of data augmentations and how it plays an important role</a:t>
            </a:r>
          </a:p>
          <a:p>
            <a:pPr marL="514350" indent="-514350">
              <a:buAutoNum type="arabicPeriod"/>
            </a:pPr>
            <a:r>
              <a:rPr lang="en-US" dirty="0"/>
              <a:t>Introducing a learnable nonlinear transformation </a:t>
            </a:r>
          </a:p>
          <a:p>
            <a:pPr marL="514350" indent="-514350">
              <a:buAutoNum type="arabicPeriod"/>
            </a:pPr>
            <a:r>
              <a:rPr lang="en-US" dirty="0"/>
              <a:t>Contrastive learning benefits from larger batch sizes and large data sets. </a:t>
            </a:r>
          </a:p>
          <a:p>
            <a:pPr marL="514350" indent="-514350">
              <a:buAutoNum type="arabicPeriod"/>
            </a:pPr>
            <a:endParaRPr lang="en-US" dirty="0"/>
          </a:p>
          <a:p>
            <a:pPr marL="514350" indent="-514350">
              <a:buAutoNum type="arabicPeriod"/>
            </a:pPr>
            <a:endParaRPr lang="en-US" dirty="0"/>
          </a:p>
          <a:p>
            <a:pPr marL="0" indent="0">
              <a:buNone/>
            </a:pPr>
            <a:r>
              <a:rPr lang="en-US" dirty="0"/>
              <a:t>Why choose </a:t>
            </a:r>
            <a:r>
              <a:rPr lang="en-US" dirty="0" err="1"/>
              <a:t>SimCLR</a:t>
            </a:r>
            <a:r>
              <a:rPr lang="en-US" dirty="0"/>
              <a:t> over its competitors?</a:t>
            </a:r>
          </a:p>
          <a:p>
            <a:pPr>
              <a:buFontTx/>
              <a:buChar char="-"/>
            </a:pPr>
            <a:r>
              <a:rPr lang="en-US" dirty="0"/>
              <a:t>Achieves top-1 accuracy as 76.5 %</a:t>
            </a:r>
          </a:p>
          <a:p>
            <a:pPr>
              <a:buFontTx/>
              <a:buChar char="-"/>
            </a:pPr>
            <a:r>
              <a:rPr lang="en-US" dirty="0"/>
              <a:t>7% improvements from its predecessor</a:t>
            </a:r>
          </a:p>
        </p:txBody>
      </p:sp>
      <p:sp>
        <p:nvSpPr>
          <p:cNvPr id="6" name="Title 1">
            <a:extLst>
              <a:ext uri="{FF2B5EF4-FFF2-40B4-BE49-F238E27FC236}">
                <a16:creationId xmlns:a16="http://schemas.microsoft.com/office/drawing/2014/main" id="{0E0686C8-9608-F3BE-501F-B9D6EEE45EF6}"/>
              </a:ext>
            </a:extLst>
          </p:cNvPr>
          <p:cNvSpPr>
            <a:spLocks noGrp="1"/>
          </p:cNvSpPr>
          <p:nvPr>
            <p:ph type="title"/>
          </p:nvPr>
        </p:nvSpPr>
        <p:spPr>
          <a:xfrm>
            <a:off x="0" y="486130"/>
            <a:ext cx="11353800" cy="903056"/>
          </a:xfrm>
        </p:spPr>
        <p:txBody>
          <a:bodyPr>
            <a:normAutofit fontScale="90000"/>
          </a:bodyPr>
          <a:lstStyle/>
          <a:p>
            <a:pPr algn="ctr"/>
            <a:r>
              <a:rPr lang="en-US" sz="4000" dirty="0"/>
              <a:t>Introduction : A Simple Framework for Contrastive Learning of Visual Representations </a:t>
            </a:r>
            <a:br>
              <a:rPr lang="en-US" sz="4000" dirty="0"/>
            </a:br>
            <a:br>
              <a:rPr lang="en-US" sz="4000" dirty="0"/>
            </a:br>
            <a:endParaRPr lang="en-US" sz="4000" dirty="0"/>
          </a:p>
        </p:txBody>
      </p:sp>
    </p:spTree>
    <p:extLst>
      <p:ext uri="{BB962C8B-B14F-4D97-AF65-F5344CB8AC3E}">
        <p14:creationId xmlns:p14="http://schemas.microsoft.com/office/powerpoint/2010/main" val="32443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7157-9D5A-7FF9-9D33-213FF26772C8}"/>
              </a:ext>
            </a:extLst>
          </p:cNvPr>
          <p:cNvSpPr>
            <a:spLocks noGrp="1"/>
          </p:cNvSpPr>
          <p:nvPr>
            <p:ph type="title"/>
          </p:nvPr>
        </p:nvSpPr>
        <p:spPr/>
        <p:txBody>
          <a:bodyPr/>
          <a:lstStyle/>
          <a:p>
            <a:r>
              <a:rPr lang="en-US" dirty="0"/>
              <a:t>What’s the framework of </a:t>
            </a:r>
            <a:r>
              <a:rPr lang="en-US" dirty="0" err="1"/>
              <a:t>SimCLR</a:t>
            </a:r>
            <a:r>
              <a:rPr lang="en-US" dirty="0"/>
              <a:t> like?</a:t>
            </a:r>
          </a:p>
        </p:txBody>
      </p:sp>
      <p:pic>
        <p:nvPicPr>
          <p:cNvPr id="3074" name="Picture 2" descr="Review on Self-Supervised Contrastive Learning | by Lilit Yolyan | Towards  Data Science">
            <a:extLst>
              <a:ext uri="{FF2B5EF4-FFF2-40B4-BE49-F238E27FC236}">
                <a16:creationId xmlns:a16="http://schemas.microsoft.com/office/drawing/2014/main" id="{E26BD77E-81F4-DB8E-8837-79B02B788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00419"/>
            <a:ext cx="10037949" cy="48245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11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AD14-1AB2-656C-C266-98DBA4B08B30}"/>
              </a:ext>
            </a:extLst>
          </p:cNvPr>
          <p:cNvSpPr>
            <a:spLocks noGrp="1"/>
          </p:cNvSpPr>
          <p:nvPr>
            <p:ph type="title"/>
          </p:nvPr>
        </p:nvSpPr>
        <p:spPr/>
        <p:txBody>
          <a:bodyPr/>
          <a:lstStyle/>
          <a:p>
            <a:r>
              <a:rPr lang="en-US" dirty="0"/>
              <a:t>Why </a:t>
            </a:r>
            <a:r>
              <a:rPr lang="en-US" dirty="0" err="1"/>
              <a:t>SimCLR</a:t>
            </a:r>
            <a:r>
              <a:rPr lang="en-US" dirty="0"/>
              <a:t>?</a:t>
            </a:r>
          </a:p>
        </p:txBody>
      </p:sp>
      <p:sp>
        <p:nvSpPr>
          <p:cNvPr id="3" name="Content Placeholder 2">
            <a:extLst>
              <a:ext uri="{FF2B5EF4-FFF2-40B4-BE49-F238E27FC236}">
                <a16:creationId xmlns:a16="http://schemas.microsoft.com/office/drawing/2014/main" id="{D8DC1F62-C6E7-5118-9E2A-7EE237B66AD1}"/>
              </a:ext>
            </a:extLst>
          </p:cNvPr>
          <p:cNvSpPr>
            <a:spLocks noGrp="1"/>
          </p:cNvSpPr>
          <p:nvPr>
            <p:ph idx="1"/>
          </p:nvPr>
        </p:nvSpPr>
        <p:spPr/>
        <p:txBody>
          <a:bodyPr/>
          <a:lstStyle/>
          <a:p>
            <a:r>
              <a:rPr lang="en-US" dirty="0"/>
              <a:t>It is simpler, require no specialized architecture unlike the other competitors, and also does not require a memory bank</a:t>
            </a:r>
          </a:p>
          <a:p>
            <a:pPr marL="0" indent="0">
              <a:buNone/>
            </a:pPr>
            <a:endParaRPr lang="en-US" dirty="0"/>
          </a:p>
          <a:p>
            <a:pPr marL="0" indent="0">
              <a:buNone/>
            </a:pPr>
            <a:r>
              <a:rPr lang="en-US" dirty="0"/>
              <a:t>Major components of </a:t>
            </a:r>
            <a:r>
              <a:rPr lang="en-US" dirty="0" err="1"/>
              <a:t>SimCLR</a:t>
            </a:r>
            <a:r>
              <a:rPr lang="en-US" dirty="0"/>
              <a:t> Framework:</a:t>
            </a:r>
          </a:p>
          <a:p>
            <a:pPr>
              <a:buFontTx/>
              <a:buChar char="-"/>
            </a:pPr>
            <a:r>
              <a:rPr lang="en-US" dirty="0"/>
              <a:t>Composition of multiple data augmentation operations</a:t>
            </a:r>
          </a:p>
          <a:p>
            <a:pPr>
              <a:buFontTx/>
              <a:buChar char="-"/>
            </a:pPr>
            <a:r>
              <a:rPr lang="en-US" dirty="0"/>
              <a:t>Introducing a learnable nonlinear transformation</a:t>
            </a:r>
          </a:p>
          <a:p>
            <a:pPr>
              <a:buFontTx/>
              <a:buChar char="-"/>
            </a:pPr>
            <a:r>
              <a:rPr lang="en-US" dirty="0"/>
              <a:t>Representation learning with contrastive cross entropy loss</a:t>
            </a:r>
          </a:p>
          <a:p>
            <a:pPr>
              <a:buFontTx/>
              <a:buChar char="-"/>
            </a:pPr>
            <a:r>
              <a:rPr lang="en-US" dirty="0"/>
              <a:t>Contrastive learning helps supervised learning to benefit from deep and wide networks</a:t>
            </a:r>
          </a:p>
          <a:p>
            <a:pPr marL="0" indent="0">
              <a:buNone/>
            </a:pPr>
            <a:endParaRPr lang="en-US" dirty="0"/>
          </a:p>
        </p:txBody>
      </p:sp>
    </p:spTree>
    <p:extLst>
      <p:ext uri="{BB962C8B-B14F-4D97-AF65-F5344CB8AC3E}">
        <p14:creationId xmlns:p14="http://schemas.microsoft.com/office/powerpoint/2010/main" val="546640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AD14-1AB2-656C-C266-98DBA4B08B30}"/>
              </a:ext>
            </a:extLst>
          </p:cNvPr>
          <p:cNvSpPr>
            <a:spLocks noGrp="1"/>
          </p:cNvSpPr>
          <p:nvPr>
            <p:ph type="title"/>
          </p:nvPr>
        </p:nvSpPr>
        <p:spPr/>
        <p:txBody>
          <a:bodyPr/>
          <a:lstStyle/>
          <a:p>
            <a:pPr algn="ctr"/>
            <a:r>
              <a:rPr lang="en-US" dirty="0"/>
              <a:t>Methodology</a:t>
            </a:r>
          </a:p>
        </p:txBody>
      </p:sp>
      <p:sp>
        <p:nvSpPr>
          <p:cNvPr id="3" name="Content Placeholder 2">
            <a:extLst>
              <a:ext uri="{FF2B5EF4-FFF2-40B4-BE49-F238E27FC236}">
                <a16:creationId xmlns:a16="http://schemas.microsoft.com/office/drawing/2014/main" id="{D8DC1F62-C6E7-5118-9E2A-7EE237B66AD1}"/>
              </a:ext>
            </a:extLst>
          </p:cNvPr>
          <p:cNvSpPr>
            <a:spLocks noGrp="1"/>
          </p:cNvSpPr>
          <p:nvPr>
            <p:ph idx="1"/>
          </p:nvPr>
        </p:nvSpPr>
        <p:spPr>
          <a:xfrm>
            <a:off x="0" y="1718834"/>
            <a:ext cx="4923692" cy="5139165"/>
          </a:xfrm>
        </p:spPr>
        <p:txBody>
          <a:bodyPr/>
          <a:lstStyle/>
          <a:p>
            <a:pPr marL="0" indent="0">
              <a:buNone/>
            </a:pPr>
            <a:r>
              <a:rPr lang="en-US" dirty="0"/>
              <a:t>4 major components of </a:t>
            </a:r>
            <a:r>
              <a:rPr lang="en-US" dirty="0" err="1"/>
              <a:t>SimCLR</a:t>
            </a:r>
            <a:r>
              <a:rPr lang="en-US" dirty="0"/>
              <a:t>:</a:t>
            </a:r>
          </a:p>
          <a:p>
            <a:pPr marL="0" indent="0">
              <a:buNone/>
            </a:pPr>
            <a:endParaRPr lang="en-US" dirty="0"/>
          </a:p>
          <a:p>
            <a:pPr marL="0" indent="0">
              <a:buNone/>
            </a:pPr>
            <a:r>
              <a:rPr lang="en-US" dirty="0"/>
              <a:t>- Data augmentation module</a:t>
            </a:r>
          </a:p>
          <a:p>
            <a:pPr>
              <a:buFontTx/>
              <a:buChar char="-"/>
            </a:pPr>
            <a:r>
              <a:rPr lang="en-US" dirty="0"/>
              <a:t>Base encoder f(·) </a:t>
            </a:r>
          </a:p>
          <a:p>
            <a:pPr>
              <a:buFontTx/>
              <a:buChar char="-"/>
            </a:pPr>
            <a:r>
              <a:rPr lang="en-US" dirty="0"/>
              <a:t>Projection head g(·) </a:t>
            </a:r>
          </a:p>
          <a:p>
            <a:pPr>
              <a:buFontTx/>
              <a:buChar char="-"/>
            </a:pPr>
            <a:r>
              <a:rPr lang="en-US" dirty="0"/>
              <a:t>Contrastive loss function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F90B1FE-B01C-7832-4A46-4FC725893AA4}"/>
              </a:ext>
            </a:extLst>
          </p:cNvPr>
          <p:cNvPicPr>
            <a:picLocks noChangeAspect="1"/>
          </p:cNvPicPr>
          <p:nvPr/>
        </p:nvPicPr>
        <p:blipFill>
          <a:blip r:embed="rId2"/>
          <a:stretch>
            <a:fillRect/>
          </a:stretch>
        </p:blipFill>
        <p:spPr>
          <a:xfrm>
            <a:off x="4923692" y="2158448"/>
            <a:ext cx="6748215" cy="4259935"/>
          </a:xfrm>
          <a:prstGeom prst="rect">
            <a:avLst/>
          </a:prstGeom>
        </p:spPr>
      </p:pic>
    </p:spTree>
    <p:extLst>
      <p:ext uri="{BB962C8B-B14F-4D97-AF65-F5344CB8AC3E}">
        <p14:creationId xmlns:p14="http://schemas.microsoft.com/office/powerpoint/2010/main" val="2918098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AD14-1AB2-656C-C266-98DBA4B08B30}"/>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D8DC1F62-C6E7-5118-9E2A-7EE237B66AD1}"/>
              </a:ext>
            </a:extLst>
          </p:cNvPr>
          <p:cNvSpPr>
            <a:spLocks noGrp="1"/>
          </p:cNvSpPr>
          <p:nvPr>
            <p:ph idx="1"/>
          </p:nvPr>
        </p:nvSpPr>
        <p:spPr>
          <a:xfrm>
            <a:off x="838200" y="1825625"/>
            <a:ext cx="3962400" cy="4351338"/>
          </a:xfrm>
        </p:spPr>
        <p:txBody>
          <a:bodyPr/>
          <a:lstStyle/>
          <a:p>
            <a:r>
              <a:rPr lang="en-US" dirty="0"/>
              <a:t>Loss function for the variable pair (</a:t>
            </a:r>
            <a:r>
              <a:rPr lang="en-US" dirty="0" err="1"/>
              <a:t>i,j</a:t>
            </a:r>
            <a:r>
              <a:rPr lang="en-US" dirty="0"/>
              <a:t>) is:</a:t>
            </a:r>
          </a:p>
          <a:p>
            <a:endParaRPr lang="en-US" dirty="0"/>
          </a:p>
          <a:p>
            <a:endParaRPr lang="en-US" dirty="0"/>
          </a:p>
        </p:txBody>
      </p:sp>
      <p:pic>
        <p:nvPicPr>
          <p:cNvPr id="4" name="Picture 3">
            <a:extLst>
              <a:ext uri="{FF2B5EF4-FFF2-40B4-BE49-F238E27FC236}">
                <a16:creationId xmlns:a16="http://schemas.microsoft.com/office/drawing/2014/main" id="{2718B36E-8A0E-60EE-9337-5238FF48177D}"/>
              </a:ext>
            </a:extLst>
          </p:cNvPr>
          <p:cNvPicPr>
            <a:picLocks noChangeAspect="1"/>
          </p:cNvPicPr>
          <p:nvPr/>
        </p:nvPicPr>
        <p:blipFill>
          <a:blip r:embed="rId2"/>
          <a:stretch>
            <a:fillRect/>
          </a:stretch>
        </p:blipFill>
        <p:spPr>
          <a:xfrm>
            <a:off x="140677" y="2730620"/>
            <a:ext cx="5503985" cy="917331"/>
          </a:xfrm>
          <a:prstGeom prst="rect">
            <a:avLst/>
          </a:prstGeom>
        </p:spPr>
      </p:pic>
      <p:pic>
        <p:nvPicPr>
          <p:cNvPr id="5" name="Picture 4">
            <a:extLst>
              <a:ext uri="{FF2B5EF4-FFF2-40B4-BE49-F238E27FC236}">
                <a16:creationId xmlns:a16="http://schemas.microsoft.com/office/drawing/2014/main" id="{FAD292AB-8E65-D2F2-3163-0CF836972918}"/>
              </a:ext>
            </a:extLst>
          </p:cNvPr>
          <p:cNvPicPr>
            <a:picLocks noChangeAspect="1"/>
          </p:cNvPicPr>
          <p:nvPr/>
        </p:nvPicPr>
        <p:blipFill>
          <a:blip r:embed="rId3"/>
          <a:stretch>
            <a:fillRect/>
          </a:stretch>
        </p:blipFill>
        <p:spPr>
          <a:xfrm>
            <a:off x="6342186" y="128361"/>
            <a:ext cx="5709138" cy="6588848"/>
          </a:xfrm>
          <a:prstGeom prst="rect">
            <a:avLst/>
          </a:prstGeom>
        </p:spPr>
      </p:pic>
    </p:spTree>
    <p:extLst>
      <p:ext uri="{BB962C8B-B14F-4D97-AF65-F5344CB8AC3E}">
        <p14:creationId xmlns:p14="http://schemas.microsoft.com/office/powerpoint/2010/main" val="416311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AD14-1AB2-656C-C266-98DBA4B08B30}"/>
              </a:ext>
            </a:extLst>
          </p:cNvPr>
          <p:cNvSpPr>
            <a:spLocks noGrp="1"/>
          </p:cNvSpPr>
          <p:nvPr>
            <p:ph type="title"/>
          </p:nvPr>
        </p:nvSpPr>
        <p:spPr>
          <a:xfrm>
            <a:off x="0" y="-105651"/>
            <a:ext cx="12192000" cy="1325563"/>
          </a:xfrm>
        </p:spPr>
        <p:txBody>
          <a:bodyPr/>
          <a:lstStyle/>
          <a:p>
            <a:pPr algn="ctr"/>
            <a:r>
              <a:rPr lang="en-US" dirty="0"/>
              <a:t>Implementation of </a:t>
            </a:r>
            <a:r>
              <a:rPr lang="en-US" dirty="0" err="1"/>
              <a:t>SimCLR</a:t>
            </a:r>
            <a:r>
              <a:rPr lang="en-US" dirty="0"/>
              <a:t> algorithm</a:t>
            </a:r>
          </a:p>
        </p:txBody>
      </p:sp>
      <p:pic>
        <p:nvPicPr>
          <p:cNvPr id="4" name="Picture 3">
            <a:extLst>
              <a:ext uri="{FF2B5EF4-FFF2-40B4-BE49-F238E27FC236}">
                <a16:creationId xmlns:a16="http://schemas.microsoft.com/office/drawing/2014/main" id="{5BE9ED6A-8D26-379D-42FE-4010FD38ACF2}"/>
              </a:ext>
            </a:extLst>
          </p:cNvPr>
          <p:cNvPicPr>
            <a:picLocks noChangeAspect="1"/>
          </p:cNvPicPr>
          <p:nvPr/>
        </p:nvPicPr>
        <p:blipFill>
          <a:blip r:embed="rId2"/>
          <a:stretch>
            <a:fillRect/>
          </a:stretch>
        </p:blipFill>
        <p:spPr>
          <a:xfrm>
            <a:off x="1614724" y="1403900"/>
            <a:ext cx="8962552" cy="3849768"/>
          </a:xfrm>
          <a:prstGeom prst="rect">
            <a:avLst/>
          </a:prstGeom>
        </p:spPr>
      </p:pic>
      <p:sp>
        <p:nvSpPr>
          <p:cNvPr id="5" name="Content Placeholder 2">
            <a:extLst>
              <a:ext uri="{FF2B5EF4-FFF2-40B4-BE49-F238E27FC236}">
                <a16:creationId xmlns:a16="http://schemas.microsoft.com/office/drawing/2014/main" id="{CE1B6B76-7E2F-9176-D356-D66701A91D95}"/>
              </a:ext>
            </a:extLst>
          </p:cNvPr>
          <p:cNvSpPr>
            <a:spLocks noGrp="1"/>
          </p:cNvSpPr>
          <p:nvPr>
            <p:ph idx="1"/>
          </p:nvPr>
        </p:nvSpPr>
        <p:spPr>
          <a:xfrm>
            <a:off x="1" y="5621644"/>
            <a:ext cx="12192000" cy="1236356"/>
          </a:xfrm>
        </p:spPr>
        <p:txBody>
          <a:bodyPr/>
          <a:lstStyle/>
          <a:p>
            <a:r>
              <a:rPr lang="en-US" dirty="0"/>
              <a:t>Illustration of studied augmentation operators. Not a systematic way to define the contrastive prediction task, different approaches are tested for this. </a:t>
            </a:r>
          </a:p>
          <a:p>
            <a:pPr marL="0" indent="0">
              <a:buNone/>
            </a:pPr>
            <a:endParaRPr lang="en-US" dirty="0"/>
          </a:p>
          <a:p>
            <a:endParaRPr lang="en-US" dirty="0"/>
          </a:p>
        </p:txBody>
      </p:sp>
    </p:spTree>
    <p:extLst>
      <p:ext uri="{BB962C8B-B14F-4D97-AF65-F5344CB8AC3E}">
        <p14:creationId xmlns:p14="http://schemas.microsoft.com/office/powerpoint/2010/main" val="82610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AD14-1AB2-656C-C266-98DBA4B08B30}"/>
              </a:ext>
            </a:extLst>
          </p:cNvPr>
          <p:cNvSpPr>
            <a:spLocks noGrp="1"/>
          </p:cNvSpPr>
          <p:nvPr>
            <p:ph type="title"/>
          </p:nvPr>
        </p:nvSpPr>
        <p:spPr>
          <a:xfrm>
            <a:off x="0" y="0"/>
            <a:ext cx="10515600" cy="1325563"/>
          </a:xfrm>
        </p:spPr>
        <p:txBody>
          <a:bodyPr/>
          <a:lstStyle/>
          <a:p>
            <a:pPr algn="ctr"/>
            <a:r>
              <a:rPr lang="en-US" dirty="0"/>
              <a:t>Illustration #2</a:t>
            </a:r>
          </a:p>
        </p:txBody>
      </p:sp>
      <p:sp>
        <p:nvSpPr>
          <p:cNvPr id="3" name="Content Placeholder 2">
            <a:extLst>
              <a:ext uri="{FF2B5EF4-FFF2-40B4-BE49-F238E27FC236}">
                <a16:creationId xmlns:a16="http://schemas.microsoft.com/office/drawing/2014/main" id="{D8DC1F62-C6E7-5118-9E2A-7EE237B66AD1}"/>
              </a:ext>
            </a:extLst>
          </p:cNvPr>
          <p:cNvSpPr>
            <a:spLocks noGrp="1"/>
          </p:cNvSpPr>
          <p:nvPr>
            <p:ph idx="1"/>
          </p:nvPr>
        </p:nvSpPr>
        <p:spPr>
          <a:xfrm>
            <a:off x="0" y="1449020"/>
            <a:ext cx="6036429" cy="5285888"/>
          </a:xfrm>
        </p:spPr>
        <p:txBody>
          <a:bodyPr/>
          <a:lstStyle/>
          <a:p>
            <a:r>
              <a:rPr lang="en-US" dirty="0"/>
              <a:t>Linear models with varied depth and width</a:t>
            </a:r>
          </a:p>
          <a:p>
            <a:r>
              <a:rPr lang="en-US" dirty="0"/>
              <a:t>Blue dots are trained for 100 epochs red stars are trained for 1000 epochs and green crosses are supervised for 90 epochs</a:t>
            </a:r>
          </a:p>
          <a:p>
            <a:r>
              <a:rPr lang="en-US" dirty="0"/>
              <a:t>Figure describes that </a:t>
            </a:r>
            <a:r>
              <a:rPr lang="en-US" b="1" dirty="0"/>
              <a:t>increasing</a:t>
            </a:r>
            <a:r>
              <a:rPr lang="en-US" dirty="0"/>
              <a:t> </a:t>
            </a:r>
            <a:r>
              <a:rPr lang="en-US" b="1" dirty="0"/>
              <a:t>depth</a:t>
            </a:r>
            <a:r>
              <a:rPr lang="en-US" dirty="0"/>
              <a:t> and </a:t>
            </a:r>
            <a:r>
              <a:rPr lang="en-US" b="1" dirty="0"/>
              <a:t>width</a:t>
            </a:r>
            <a:r>
              <a:rPr lang="en-US" dirty="0"/>
              <a:t> both </a:t>
            </a:r>
            <a:r>
              <a:rPr lang="en-US" b="1" dirty="0"/>
              <a:t>INCREASES</a:t>
            </a:r>
            <a:r>
              <a:rPr lang="en-US" dirty="0"/>
              <a:t> </a:t>
            </a:r>
            <a:r>
              <a:rPr lang="en-US" b="1" dirty="0"/>
              <a:t>performance</a:t>
            </a:r>
            <a:r>
              <a:rPr lang="en-US" dirty="0"/>
              <a:t>.</a:t>
            </a:r>
          </a:p>
          <a:p>
            <a:r>
              <a:rPr lang="en-US" i="1" dirty="0"/>
              <a:t>Hence, unsupervised learning benefits more from bigger models than its supervised counterpart.</a:t>
            </a:r>
          </a:p>
        </p:txBody>
      </p:sp>
      <p:pic>
        <p:nvPicPr>
          <p:cNvPr id="4" name="Picture 3">
            <a:extLst>
              <a:ext uri="{FF2B5EF4-FFF2-40B4-BE49-F238E27FC236}">
                <a16:creationId xmlns:a16="http://schemas.microsoft.com/office/drawing/2014/main" id="{CE0173B8-2925-20AB-A383-33462CB76818}"/>
              </a:ext>
            </a:extLst>
          </p:cNvPr>
          <p:cNvPicPr>
            <a:picLocks noChangeAspect="1"/>
          </p:cNvPicPr>
          <p:nvPr/>
        </p:nvPicPr>
        <p:blipFill>
          <a:blip r:embed="rId2"/>
          <a:stretch>
            <a:fillRect/>
          </a:stretch>
        </p:blipFill>
        <p:spPr>
          <a:xfrm>
            <a:off x="6036429" y="1449020"/>
            <a:ext cx="6155571" cy="5408980"/>
          </a:xfrm>
          <a:prstGeom prst="rect">
            <a:avLst/>
          </a:prstGeom>
        </p:spPr>
      </p:pic>
    </p:spTree>
    <p:extLst>
      <p:ext uri="{BB962C8B-B14F-4D97-AF65-F5344CB8AC3E}">
        <p14:creationId xmlns:p14="http://schemas.microsoft.com/office/powerpoint/2010/main" val="259837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AD14-1AB2-656C-C266-98DBA4B08B30}"/>
              </a:ext>
            </a:extLst>
          </p:cNvPr>
          <p:cNvSpPr>
            <a:spLocks noGrp="1"/>
          </p:cNvSpPr>
          <p:nvPr>
            <p:ph type="title"/>
          </p:nvPr>
        </p:nvSpPr>
        <p:spPr/>
        <p:txBody>
          <a:bodyPr/>
          <a:lstStyle/>
          <a:p>
            <a:r>
              <a:rPr lang="en-US" dirty="0"/>
              <a:t>Combining the findings</a:t>
            </a:r>
          </a:p>
        </p:txBody>
      </p:sp>
      <p:sp>
        <p:nvSpPr>
          <p:cNvPr id="3" name="Content Placeholder 2">
            <a:extLst>
              <a:ext uri="{FF2B5EF4-FFF2-40B4-BE49-F238E27FC236}">
                <a16:creationId xmlns:a16="http://schemas.microsoft.com/office/drawing/2014/main" id="{D8DC1F62-C6E7-5118-9E2A-7EE237B66AD1}"/>
              </a:ext>
            </a:extLst>
          </p:cNvPr>
          <p:cNvSpPr>
            <a:spLocks noGrp="1"/>
          </p:cNvSpPr>
          <p:nvPr>
            <p:ph idx="1"/>
          </p:nvPr>
        </p:nvSpPr>
        <p:spPr/>
        <p:txBody>
          <a:bodyPr/>
          <a:lstStyle/>
          <a:p>
            <a:pPr marL="0" indent="0">
              <a:buNone/>
            </a:pPr>
            <a:r>
              <a:rPr lang="en-US" dirty="0"/>
              <a:t>What was learnt from these summarized findings:</a:t>
            </a:r>
          </a:p>
          <a:p>
            <a:pPr marL="514350" indent="-514350">
              <a:buAutoNum type="arabicPeriod"/>
            </a:pPr>
            <a:r>
              <a:rPr lang="en-US" dirty="0"/>
              <a:t>Nonlinear projection head improves representation quality of the layer</a:t>
            </a:r>
          </a:p>
          <a:p>
            <a:pPr marL="514350" indent="-514350">
              <a:buAutoNum type="arabicPeriod"/>
            </a:pPr>
            <a:r>
              <a:rPr lang="en-US" dirty="0"/>
              <a:t>Normalized cross entropy loss with adjustable temperature works far superior than other alternatives suggested</a:t>
            </a:r>
          </a:p>
          <a:p>
            <a:pPr marL="514350" indent="-514350">
              <a:buAutoNum type="arabicPeriod"/>
            </a:pPr>
            <a:r>
              <a:rPr lang="en-US" dirty="0"/>
              <a:t>Contrastive learning is more advantageous with larger batch sizes, larger datasets and longer training</a:t>
            </a:r>
          </a:p>
        </p:txBody>
      </p:sp>
    </p:spTree>
    <p:extLst>
      <p:ext uri="{BB962C8B-B14F-4D97-AF65-F5344CB8AC3E}">
        <p14:creationId xmlns:p14="http://schemas.microsoft.com/office/powerpoint/2010/main" val="67696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A4EB-0D6F-5118-9440-13F5167AE66E}"/>
              </a:ext>
            </a:extLst>
          </p:cNvPr>
          <p:cNvSpPr>
            <a:spLocks noGrp="1"/>
          </p:cNvSpPr>
          <p:nvPr>
            <p:ph type="title"/>
          </p:nvPr>
        </p:nvSpPr>
        <p:spPr>
          <a:xfrm>
            <a:off x="306860" y="365125"/>
            <a:ext cx="3919151" cy="5331340"/>
          </a:xfrm>
        </p:spPr>
        <p:txBody>
          <a:bodyPr>
            <a:normAutofit/>
          </a:bodyPr>
          <a:lstStyle/>
          <a:p>
            <a:r>
              <a:rPr lang="en-US" dirty="0"/>
              <a:t>Recap of Unsupervised &amp; Supervised ML</a:t>
            </a:r>
          </a:p>
        </p:txBody>
      </p:sp>
      <p:pic>
        <p:nvPicPr>
          <p:cNvPr id="4098" name="Picture 2" descr="Types of learning in machine learning: unsupervised, supervised and reinforcement learning.">
            <a:extLst>
              <a:ext uri="{FF2B5EF4-FFF2-40B4-BE49-F238E27FC236}">
                <a16:creationId xmlns:a16="http://schemas.microsoft.com/office/drawing/2014/main" id="{1C854019-95A9-4016-D23E-535433B6C9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063"/>
          <a:stretch/>
        </p:blipFill>
        <p:spPr bwMode="auto">
          <a:xfrm>
            <a:off x="5451379" y="366917"/>
            <a:ext cx="6076596" cy="60801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51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AD14-1AB2-656C-C266-98DBA4B08B3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8DC1F62-C6E7-5118-9E2A-7EE237B66AD1}"/>
              </a:ext>
            </a:extLst>
          </p:cNvPr>
          <p:cNvSpPr>
            <a:spLocks noGrp="1"/>
          </p:cNvSpPr>
          <p:nvPr>
            <p:ph idx="1"/>
          </p:nvPr>
        </p:nvSpPr>
        <p:spPr/>
        <p:txBody>
          <a:bodyPr/>
          <a:lstStyle/>
          <a:p>
            <a:pPr marL="0" indent="0">
              <a:buNone/>
            </a:pPr>
            <a:r>
              <a:rPr lang="en-US" dirty="0"/>
              <a:t>What did we learn today?</a:t>
            </a:r>
          </a:p>
          <a:p>
            <a:pPr marL="0" indent="0">
              <a:buNone/>
            </a:pPr>
            <a:endParaRPr lang="en-US" dirty="0"/>
          </a:p>
          <a:p>
            <a:pPr>
              <a:buFontTx/>
              <a:buChar char="-"/>
            </a:pPr>
            <a:r>
              <a:rPr lang="en-US" dirty="0"/>
              <a:t>By using different frameworks like </a:t>
            </a:r>
            <a:r>
              <a:rPr lang="en-US" dirty="0" err="1"/>
              <a:t>SimCLR</a:t>
            </a:r>
            <a:r>
              <a:rPr lang="en-US" dirty="0"/>
              <a:t>, we can still trust on using self-supervised learning algorithms</a:t>
            </a:r>
          </a:p>
          <a:p>
            <a:pPr>
              <a:buFontTx/>
              <a:buChar char="-"/>
            </a:pPr>
            <a:r>
              <a:rPr lang="en-US" dirty="0"/>
              <a:t>We improve our evaluation and implementation process efficiency by a lot just by implementing new self-supervised algorithms.  </a:t>
            </a:r>
          </a:p>
        </p:txBody>
      </p:sp>
    </p:spTree>
    <p:extLst>
      <p:ext uri="{BB962C8B-B14F-4D97-AF65-F5344CB8AC3E}">
        <p14:creationId xmlns:p14="http://schemas.microsoft.com/office/powerpoint/2010/main" val="2903893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CFED-AF76-4278-4EF8-D683D9A3F3AC}"/>
              </a:ext>
            </a:extLst>
          </p:cNvPr>
          <p:cNvSpPr>
            <a:spLocks noGrp="1"/>
          </p:cNvSpPr>
          <p:nvPr>
            <p:ph type="title"/>
          </p:nvPr>
        </p:nvSpPr>
        <p:spPr>
          <a:xfrm>
            <a:off x="-29754" y="-57250"/>
            <a:ext cx="12221754" cy="1325563"/>
          </a:xfrm>
        </p:spPr>
        <p:txBody>
          <a:bodyPr/>
          <a:lstStyle/>
          <a:p>
            <a:pPr algn="ctr"/>
            <a:r>
              <a:rPr lang="en-US" dirty="0"/>
              <a:t>Discussion Questions</a:t>
            </a:r>
          </a:p>
        </p:txBody>
      </p:sp>
      <p:sp>
        <p:nvSpPr>
          <p:cNvPr id="3" name="Content Placeholder 2">
            <a:extLst>
              <a:ext uri="{FF2B5EF4-FFF2-40B4-BE49-F238E27FC236}">
                <a16:creationId xmlns:a16="http://schemas.microsoft.com/office/drawing/2014/main" id="{48274A3B-FEA2-4ED6-4B49-1336742EFFCB}"/>
              </a:ext>
            </a:extLst>
          </p:cNvPr>
          <p:cNvSpPr>
            <a:spLocks noGrp="1"/>
          </p:cNvSpPr>
          <p:nvPr>
            <p:ph idx="1"/>
          </p:nvPr>
        </p:nvSpPr>
        <p:spPr>
          <a:xfrm>
            <a:off x="-29754" y="1694998"/>
            <a:ext cx="4077120" cy="5489575"/>
          </a:xfrm>
        </p:spPr>
        <p:txBody>
          <a:bodyPr/>
          <a:lstStyle/>
          <a:p>
            <a:pPr marL="514350" indent="-514350">
              <a:buAutoNum type="arabicPeriod"/>
            </a:pPr>
            <a:r>
              <a:rPr lang="en-US" dirty="0"/>
              <a:t>Why unsupervised machine learning is the future of cybersecurity?</a:t>
            </a:r>
          </a:p>
          <a:p>
            <a:pPr marL="514350" indent="-514350">
              <a:buAutoNum type="arabicPeriod"/>
            </a:pPr>
            <a:r>
              <a:rPr lang="en-US" dirty="0"/>
              <a:t>How self-supervised can be used in the medical industry?</a:t>
            </a:r>
          </a:p>
          <a:p>
            <a:pPr marL="514350" indent="-514350">
              <a:buAutoNum type="arabicPeriod"/>
            </a:pPr>
            <a:endParaRPr lang="en-US" dirty="0"/>
          </a:p>
        </p:txBody>
      </p:sp>
      <p:pic>
        <p:nvPicPr>
          <p:cNvPr id="4" name="Picture 3">
            <a:extLst>
              <a:ext uri="{FF2B5EF4-FFF2-40B4-BE49-F238E27FC236}">
                <a16:creationId xmlns:a16="http://schemas.microsoft.com/office/drawing/2014/main" id="{A3B84482-1735-5E81-ECD4-42293BB4BC9F}"/>
              </a:ext>
            </a:extLst>
          </p:cNvPr>
          <p:cNvPicPr>
            <a:picLocks noChangeAspect="1"/>
          </p:cNvPicPr>
          <p:nvPr/>
        </p:nvPicPr>
        <p:blipFill>
          <a:blip r:embed="rId3"/>
          <a:stretch>
            <a:fillRect/>
          </a:stretch>
        </p:blipFill>
        <p:spPr>
          <a:xfrm>
            <a:off x="4047366" y="1712999"/>
            <a:ext cx="7966834" cy="4351338"/>
          </a:xfrm>
          <a:prstGeom prst="rect">
            <a:avLst/>
          </a:prstGeom>
        </p:spPr>
      </p:pic>
    </p:spTree>
    <p:extLst>
      <p:ext uri="{BB962C8B-B14F-4D97-AF65-F5344CB8AC3E}">
        <p14:creationId xmlns:p14="http://schemas.microsoft.com/office/powerpoint/2010/main" val="3078320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althcare data exploration and data visualization using tableau | Data  Science Dojo">
            <a:extLst>
              <a:ext uri="{FF2B5EF4-FFF2-40B4-BE49-F238E27FC236}">
                <a16:creationId xmlns:a16="http://schemas.microsoft.com/office/drawing/2014/main" id="{55180B19-5C08-01BB-430E-28F7BCDE9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0"/>
            <a:ext cx="11811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476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AE7E-7D2C-395E-A1E0-7F5E98E8DF0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78B142A-ECBB-4332-2F1B-FC4E10E59F47}"/>
              </a:ext>
            </a:extLst>
          </p:cNvPr>
          <p:cNvSpPr>
            <a:spLocks noGrp="1"/>
          </p:cNvSpPr>
          <p:nvPr>
            <p:ph idx="1"/>
          </p:nvPr>
        </p:nvSpPr>
        <p:spPr/>
        <p:txBody>
          <a:bodyPr>
            <a:normAutofit fontScale="92500" lnSpcReduction="10000"/>
          </a:bodyPr>
          <a:lstStyle/>
          <a:p>
            <a:r>
              <a:rPr lang="en-US" dirty="0">
                <a:hlinkClick r:id="rId2"/>
              </a:rPr>
              <a:t>https://www.cs.cmu.edu/~rsalakhu/papers/eval_latents.pdf</a:t>
            </a:r>
            <a:endParaRPr lang="en-US" dirty="0"/>
          </a:p>
          <a:p>
            <a:r>
              <a:rPr lang="en-US" dirty="0"/>
              <a:t>Figure 1: </a:t>
            </a:r>
            <a:r>
              <a:rPr lang="en-US" dirty="0">
                <a:hlinkClick r:id="rId3"/>
              </a:rPr>
              <a:t>https://theaisummer.com/latent-variable-models/</a:t>
            </a:r>
            <a:endParaRPr lang="en-US" dirty="0"/>
          </a:p>
          <a:p>
            <a:r>
              <a:rPr lang="en-US" dirty="0">
                <a:hlinkClick r:id="rId4"/>
              </a:rPr>
              <a:t>https://sh-tsang.medium.com/review-simclr-a-simple-framework-for-contrastive-learning-of-visual-representations-5de42ba0bc66</a:t>
            </a:r>
            <a:endParaRPr lang="en-US" dirty="0"/>
          </a:p>
          <a:p>
            <a:r>
              <a:rPr lang="en-US" dirty="0">
                <a:hlinkClick r:id="rId5"/>
              </a:rPr>
              <a:t>https://towardsdatascience.com/review-on-self-supervised-contrastive-learning-93171f695140</a:t>
            </a:r>
            <a:endParaRPr lang="en-US" dirty="0"/>
          </a:p>
          <a:p>
            <a:r>
              <a:rPr lang="en-US" dirty="0">
                <a:hlinkClick r:id="rId6"/>
              </a:rPr>
              <a:t>https://medium.com/imagescv/learning-supervised-unsupervised-self-supervised-semi-supervised-aa0a5d6d7010</a:t>
            </a:r>
            <a:endParaRPr lang="en-US" dirty="0"/>
          </a:p>
          <a:p>
            <a:r>
              <a:rPr lang="en-US" dirty="0">
                <a:hlinkClick r:id="rId7"/>
              </a:rPr>
              <a:t>https://technative.io/why-unsupervised-machine-learning-is-the-future-of-cybersecurity/</a:t>
            </a:r>
            <a:endParaRPr lang="en-US" dirty="0"/>
          </a:p>
          <a:p>
            <a:r>
              <a:rPr lang="en-US" dirty="0">
                <a:hlinkClick r:id="rId8"/>
              </a:rPr>
              <a:t>https://tooploox.com/self-supervised-learning-in-healthcare</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71511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2653-5DA7-70FE-7BF2-55C26BF89F75}"/>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46934D9A-70F1-8576-64B3-0636CE41ADA7}"/>
              </a:ext>
            </a:extLst>
          </p:cNvPr>
          <p:cNvSpPr>
            <a:spLocks noGrp="1"/>
          </p:cNvSpPr>
          <p:nvPr>
            <p:ph idx="1"/>
          </p:nvPr>
        </p:nvSpPr>
        <p:spPr/>
        <p:txBody>
          <a:bodyPr/>
          <a:lstStyle/>
          <a:p>
            <a:r>
              <a:rPr lang="en-US" b="1" dirty="0">
                <a:solidFill>
                  <a:srgbClr val="FFFF00"/>
                </a:solidFill>
              </a:rPr>
              <a:t>Self-supervised Learning</a:t>
            </a:r>
            <a:r>
              <a:rPr lang="en-US" dirty="0"/>
              <a:t>: Algorithm learns from the data itself with no labeled examples. The algorithm here finds structure in the data to learn from it. </a:t>
            </a:r>
          </a:p>
          <a:p>
            <a:endParaRPr lang="en-US" dirty="0"/>
          </a:p>
          <a:p>
            <a:r>
              <a:rPr lang="en-US" b="1" dirty="0">
                <a:solidFill>
                  <a:srgbClr val="FFFF00"/>
                </a:solidFill>
              </a:rPr>
              <a:t>Unsupervised Learning</a:t>
            </a:r>
            <a:r>
              <a:rPr lang="en-US" dirty="0"/>
              <a:t>: Algorithm which is used to find the patterns in the data which are not labeled and is used when the data is too complex to be labeled. Unsupervised Learning is classified into 2 types; clustering and association rule learning algorithms. </a:t>
            </a:r>
          </a:p>
        </p:txBody>
      </p:sp>
    </p:spTree>
    <p:extLst>
      <p:ext uri="{BB962C8B-B14F-4D97-AF65-F5344CB8AC3E}">
        <p14:creationId xmlns:p14="http://schemas.microsoft.com/office/powerpoint/2010/main" val="39845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D78F-274B-34F0-8835-0EC04A5CE784}"/>
              </a:ext>
            </a:extLst>
          </p:cNvPr>
          <p:cNvSpPr>
            <a:spLocks noGrp="1"/>
          </p:cNvSpPr>
          <p:nvPr>
            <p:ph type="title"/>
          </p:nvPr>
        </p:nvSpPr>
        <p:spPr/>
        <p:txBody>
          <a:bodyPr/>
          <a:lstStyle/>
          <a:p>
            <a:r>
              <a:rPr lang="en-US" dirty="0"/>
              <a:t>Brief Overview</a:t>
            </a:r>
          </a:p>
        </p:txBody>
      </p:sp>
      <p:sp>
        <p:nvSpPr>
          <p:cNvPr id="3" name="Content Placeholder 2">
            <a:extLst>
              <a:ext uri="{FF2B5EF4-FFF2-40B4-BE49-F238E27FC236}">
                <a16:creationId xmlns:a16="http://schemas.microsoft.com/office/drawing/2014/main" id="{7C3CD30A-63B2-2E84-9F51-9C58D7BEABF0}"/>
              </a:ext>
            </a:extLst>
          </p:cNvPr>
          <p:cNvSpPr>
            <a:spLocks noGrp="1"/>
          </p:cNvSpPr>
          <p:nvPr>
            <p:ph idx="1"/>
          </p:nvPr>
        </p:nvSpPr>
        <p:spPr/>
        <p:txBody>
          <a:bodyPr/>
          <a:lstStyle/>
          <a:p>
            <a:pPr marL="0" indent="0">
              <a:buNone/>
            </a:pPr>
            <a:r>
              <a:rPr lang="en-US" dirty="0"/>
              <a:t>Going to cover 2 research papers:</a:t>
            </a:r>
          </a:p>
          <a:p>
            <a:pPr marL="0" indent="0">
              <a:buNone/>
            </a:pPr>
            <a:endParaRPr lang="en-US" dirty="0"/>
          </a:p>
          <a:p>
            <a:pPr>
              <a:buFontTx/>
              <a:buChar char="-"/>
            </a:pPr>
            <a:r>
              <a:rPr lang="en-US" dirty="0"/>
              <a:t>Auto-Encoding Variational Bayes (Unsupervised Learning)</a:t>
            </a:r>
          </a:p>
          <a:p>
            <a:pPr>
              <a:buFontTx/>
              <a:buChar char="-"/>
            </a:pPr>
            <a:r>
              <a:rPr lang="en-US" dirty="0"/>
              <a:t>A simple Framework for Contrastive Learning of Visual Representations (Self-supervised learning)</a:t>
            </a:r>
          </a:p>
        </p:txBody>
      </p:sp>
    </p:spTree>
    <p:extLst>
      <p:ext uri="{BB962C8B-B14F-4D97-AF65-F5344CB8AC3E}">
        <p14:creationId xmlns:p14="http://schemas.microsoft.com/office/powerpoint/2010/main" val="332887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8BA1-80A6-1843-4AA4-E902FF5FFC3E}"/>
              </a:ext>
            </a:extLst>
          </p:cNvPr>
          <p:cNvSpPr>
            <a:spLocks noGrp="1"/>
          </p:cNvSpPr>
          <p:nvPr>
            <p:ph type="title"/>
          </p:nvPr>
        </p:nvSpPr>
        <p:spPr>
          <a:xfrm>
            <a:off x="0" y="365125"/>
            <a:ext cx="11353800" cy="1325563"/>
          </a:xfrm>
        </p:spPr>
        <p:txBody>
          <a:bodyPr/>
          <a:lstStyle/>
          <a:p>
            <a:pPr algn="ctr"/>
            <a:r>
              <a:rPr lang="en-US" dirty="0"/>
              <a:t>Introduction : </a:t>
            </a:r>
            <a:r>
              <a:rPr lang="en-US" sz="3600" dirty="0"/>
              <a:t>Auto-Encoding Variational Bayes</a:t>
            </a:r>
            <a:br>
              <a:rPr lang="en-US" dirty="0"/>
            </a:br>
            <a:endParaRPr lang="en-US" dirty="0"/>
          </a:p>
        </p:txBody>
      </p:sp>
      <p:sp>
        <p:nvSpPr>
          <p:cNvPr id="3" name="Content Placeholder 2">
            <a:extLst>
              <a:ext uri="{FF2B5EF4-FFF2-40B4-BE49-F238E27FC236}">
                <a16:creationId xmlns:a16="http://schemas.microsoft.com/office/drawing/2014/main" id="{13D42587-BCC5-1D74-8A2A-29362B29E657}"/>
              </a:ext>
            </a:extLst>
          </p:cNvPr>
          <p:cNvSpPr>
            <a:spLocks noGrp="1"/>
          </p:cNvSpPr>
          <p:nvPr>
            <p:ph idx="1"/>
          </p:nvPr>
        </p:nvSpPr>
        <p:spPr>
          <a:xfrm>
            <a:off x="1" y="1047964"/>
            <a:ext cx="5486400" cy="5810036"/>
          </a:xfrm>
        </p:spPr>
        <p:txBody>
          <a:bodyPr>
            <a:normAutofit/>
          </a:bodyPr>
          <a:lstStyle/>
          <a:p>
            <a:pPr marL="0" indent="0">
              <a:buNone/>
            </a:pPr>
            <a:endParaRPr lang="en-US" sz="2000" dirty="0"/>
          </a:p>
          <a:p>
            <a:pPr>
              <a:buFontTx/>
              <a:buChar char="-"/>
            </a:pPr>
            <a:r>
              <a:rPr lang="en-US" sz="2000" dirty="0"/>
              <a:t>What are latent variables?</a:t>
            </a:r>
          </a:p>
          <a:p>
            <a:pPr marL="0" indent="0">
              <a:buNone/>
            </a:pPr>
            <a:r>
              <a:rPr lang="en-US" sz="2000" dirty="0"/>
              <a:t>Used to capture structure in data, part of more complicated system</a:t>
            </a:r>
          </a:p>
          <a:p>
            <a:pPr marL="0" indent="0">
              <a:buNone/>
            </a:pPr>
            <a:r>
              <a:rPr lang="en-US" sz="2000" dirty="0"/>
              <a:t>Used in Large Probability Models</a:t>
            </a:r>
          </a:p>
          <a:p>
            <a:pPr marL="0" indent="0">
              <a:buNone/>
            </a:pPr>
            <a:endParaRPr lang="en-US" sz="2000" dirty="0"/>
          </a:p>
          <a:p>
            <a:pPr>
              <a:buFontTx/>
              <a:buChar char="-"/>
            </a:pPr>
            <a:r>
              <a:rPr lang="en-US" sz="2000" dirty="0"/>
              <a:t>Main Aim of the first research paper?</a:t>
            </a:r>
          </a:p>
          <a:p>
            <a:pPr marL="0" indent="0">
              <a:buNone/>
            </a:pPr>
            <a:r>
              <a:rPr lang="en-US" sz="2000" dirty="0"/>
              <a:t>To perform effective learning in presence of latent variables with posterior distribution and in large datasets. </a:t>
            </a:r>
          </a:p>
          <a:p>
            <a:pPr marL="0" indent="0">
              <a:buNone/>
            </a:pPr>
            <a:endParaRPr lang="en-US" sz="2000" dirty="0"/>
          </a:p>
          <a:p>
            <a:pPr marL="0" indent="0">
              <a:buNone/>
            </a:pPr>
            <a:r>
              <a:rPr lang="en-US" sz="2000" b="1" dirty="0"/>
              <a:t>FYI: Auto-encoding in Variational Bayes is an example of UNSUPERVISED LEARNING </a:t>
            </a:r>
          </a:p>
        </p:txBody>
      </p:sp>
      <p:pic>
        <p:nvPicPr>
          <p:cNvPr id="1026" name="Picture 2" descr="The theory behind Latent Variable Models: formulating a Variational  Autoencoder | AI Summer">
            <a:extLst>
              <a:ext uri="{FF2B5EF4-FFF2-40B4-BE49-F238E27FC236}">
                <a16:creationId xmlns:a16="http://schemas.microsoft.com/office/drawing/2014/main" id="{32A13237-F23B-9CE5-8B3A-C1543FC7C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858" y="1519352"/>
            <a:ext cx="6106344" cy="47476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5FA9EA-A8B3-0D6B-7D33-193C12C604EF}"/>
              </a:ext>
            </a:extLst>
          </p:cNvPr>
          <p:cNvSpPr txBox="1"/>
          <p:nvPr/>
        </p:nvSpPr>
        <p:spPr>
          <a:xfrm>
            <a:off x="5486401" y="6266985"/>
            <a:ext cx="3323063" cy="369332"/>
          </a:xfrm>
          <a:prstGeom prst="rect">
            <a:avLst/>
          </a:prstGeom>
          <a:noFill/>
        </p:spPr>
        <p:txBody>
          <a:bodyPr wrap="square" rtlCol="0">
            <a:spAutoFit/>
          </a:bodyPr>
          <a:lstStyle/>
          <a:p>
            <a:r>
              <a:rPr lang="en-US" dirty="0"/>
              <a:t>Figure 1: Latent Variable Example</a:t>
            </a:r>
          </a:p>
        </p:txBody>
      </p:sp>
    </p:spTree>
    <p:extLst>
      <p:ext uri="{BB962C8B-B14F-4D97-AF65-F5344CB8AC3E}">
        <p14:creationId xmlns:p14="http://schemas.microsoft.com/office/powerpoint/2010/main" val="270881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0FB9-EF8B-E388-F312-02B04713D99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3966FEE7-B0C4-E62A-6C8E-DC3C0352ED76}"/>
              </a:ext>
            </a:extLst>
          </p:cNvPr>
          <p:cNvSpPr>
            <a:spLocks noGrp="1"/>
          </p:cNvSpPr>
          <p:nvPr>
            <p:ph idx="1"/>
          </p:nvPr>
        </p:nvSpPr>
        <p:spPr>
          <a:xfrm>
            <a:off x="838200" y="1825625"/>
            <a:ext cx="10515600" cy="4838944"/>
          </a:xfrm>
        </p:spPr>
        <p:txBody>
          <a:bodyPr>
            <a:normAutofit lnSpcReduction="10000"/>
          </a:bodyPr>
          <a:lstStyle/>
          <a:p>
            <a:r>
              <a:rPr lang="en-US" dirty="0"/>
              <a:t>Implement a lower bound estimator for variety of models with continuous latent variables.</a:t>
            </a:r>
          </a:p>
          <a:p>
            <a:r>
              <a:rPr lang="en-US" dirty="0"/>
              <a:t>Perform ML (Maximum Likelihood) and MAP (Maximum a posteriori interference)</a:t>
            </a:r>
          </a:p>
          <a:p>
            <a:r>
              <a:rPr lang="en-US" dirty="0"/>
              <a:t>Assumed dataset: </a:t>
            </a:r>
            <a:r>
              <a:rPr lang="en-US" b="1" dirty="0">
                <a:effectLst/>
                <a:latin typeface="CMBX10"/>
              </a:rPr>
              <a:t>X </a:t>
            </a:r>
            <a:r>
              <a:rPr lang="en-US" b="1" dirty="0">
                <a:effectLst/>
                <a:latin typeface="CMR10"/>
              </a:rPr>
              <a:t>= </a:t>
            </a:r>
            <a:r>
              <a:rPr lang="en-US" b="1" dirty="0">
                <a:effectLst/>
                <a:latin typeface="CMSY10"/>
              </a:rPr>
              <a:t>{</a:t>
            </a:r>
            <a:r>
              <a:rPr lang="en-US" b="1" dirty="0">
                <a:effectLst/>
                <a:latin typeface="CMBX10"/>
              </a:rPr>
              <a:t>x</a:t>
            </a:r>
            <a:r>
              <a:rPr lang="en-US" b="1" dirty="0">
                <a:effectLst/>
                <a:latin typeface="CMR7"/>
              </a:rPr>
              <a:t>(</a:t>
            </a:r>
            <a:r>
              <a:rPr lang="en-US" b="1" dirty="0" err="1">
                <a:effectLst/>
                <a:latin typeface="CMMI7"/>
              </a:rPr>
              <a:t>i</a:t>
            </a:r>
            <a:r>
              <a:rPr lang="en-US" b="1" dirty="0">
                <a:effectLst/>
                <a:latin typeface="CMR7"/>
              </a:rPr>
              <a:t>)</a:t>
            </a:r>
            <a:r>
              <a:rPr lang="en-US" b="1" dirty="0">
                <a:effectLst/>
                <a:latin typeface="CMSY10"/>
              </a:rPr>
              <a:t>}</a:t>
            </a:r>
            <a:r>
              <a:rPr lang="en-US" b="1" dirty="0">
                <a:effectLst/>
                <a:latin typeface="CMMI7"/>
              </a:rPr>
              <a:t>Ni</a:t>
            </a:r>
            <a:r>
              <a:rPr lang="en-US" b="1" dirty="0">
                <a:effectLst/>
                <a:latin typeface="CMR7"/>
              </a:rPr>
              <a:t>=1 </a:t>
            </a:r>
            <a:endParaRPr lang="en-US" b="1" dirty="0">
              <a:latin typeface="NimbusRomNo9L"/>
            </a:endParaRPr>
          </a:p>
          <a:p>
            <a:pPr marL="0" indent="0">
              <a:buNone/>
            </a:pPr>
            <a:r>
              <a:rPr lang="en-US" dirty="0"/>
              <a:t>Step 1: </a:t>
            </a:r>
            <a:r>
              <a:rPr lang="en-US" sz="2400" dirty="0">
                <a:effectLst/>
                <a:latin typeface="NimbusRomNo9L"/>
              </a:rPr>
              <a:t>a value </a:t>
            </a:r>
            <a:r>
              <a:rPr lang="en-US" sz="2400" dirty="0">
                <a:effectLst/>
                <a:latin typeface="CMBX10"/>
              </a:rPr>
              <a:t>z</a:t>
            </a:r>
            <a:r>
              <a:rPr lang="en-US" sz="2400" dirty="0">
                <a:effectLst/>
                <a:latin typeface="CMR7"/>
              </a:rPr>
              <a:t>(</a:t>
            </a:r>
            <a:r>
              <a:rPr lang="en-US" sz="2400" dirty="0" err="1">
                <a:effectLst/>
                <a:latin typeface="CMMI7"/>
              </a:rPr>
              <a:t>i</a:t>
            </a:r>
            <a:r>
              <a:rPr lang="en-US" sz="2400" dirty="0">
                <a:effectLst/>
                <a:latin typeface="CMR7"/>
              </a:rPr>
              <a:t>) </a:t>
            </a:r>
            <a:r>
              <a:rPr lang="en-US" sz="2400" dirty="0">
                <a:effectLst/>
                <a:latin typeface="NimbusRomNo9L"/>
              </a:rPr>
              <a:t>is generated from some prior distribution </a:t>
            </a:r>
            <a:r>
              <a:rPr lang="en-US" sz="2400" dirty="0">
                <a:effectLst/>
                <a:latin typeface="CMMI10"/>
              </a:rPr>
              <a:t>p</a:t>
            </a:r>
            <a:r>
              <a:rPr lang="el-GR" sz="2400" dirty="0">
                <a:effectLst/>
                <a:latin typeface="CMMIB7"/>
              </a:rPr>
              <a:t>θ</a:t>
            </a:r>
            <a:r>
              <a:rPr lang="el-GR" sz="2400" dirty="0">
                <a:effectLst/>
                <a:latin typeface="CMSY5"/>
              </a:rPr>
              <a:t>∗ </a:t>
            </a:r>
            <a:r>
              <a:rPr lang="el-GR" sz="2400" dirty="0">
                <a:effectLst/>
                <a:latin typeface="CMR10"/>
              </a:rPr>
              <a:t>(</a:t>
            </a:r>
            <a:r>
              <a:rPr lang="en-US" sz="2400" dirty="0">
                <a:effectLst/>
                <a:latin typeface="CMBX10"/>
              </a:rPr>
              <a:t>z</a:t>
            </a:r>
            <a:r>
              <a:rPr lang="en-US" sz="2400" dirty="0">
                <a:effectLst/>
                <a:latin typeface="CMR10"/>
              </a:rPr>
              <a:t>)</a:t>
            </a:r>
            <a:r>
              <a:rPr lang="en-US" sz="2400" dirty="0">
                <a:effectLst/>
                <a:latin typeface="NimbusRomNo9L"/>
              </a:rPr>
              <a:t>; </a:t>
            </a:r>
            <a:endParaRPr lang="en-US" sz="1800" dirty="0">
              <a:effectLst/>
              <a:latin typeface="NimbusRomNo9L"/>
            </a:endParaRPr>
          </a:p>
          <a:p>
            <a:pPr marL="0" indent="0">
              <a:buNone/>
            </a:pPr>
            <a:r>
              <a:rPr lang="en-US" dirty="0"/>
              <a:t>Step 2: </a:t>
            </a:r>
            <a:r>
              <a:rPr lang="en-US" sz="2400" dirty="0">
                <a:effectLst/>
                <a:latin typeface="NimbusRomNo9L"/>
              </a:rPr>
              <a:t>a value </a:t>
            </a:r>
            <a:r>
              <a:rPr lang="en-US" sz="2400" dirty="0">
                <a:effectLst/>
                <a:latin typeface="CMBX10"/>
              </a:rPr>
              <a:t>x</a:t>
            </a:r>
            <a:r>
              <a:rPr lang="en-US" sz="2400" dirty="0">
                <a:effectLst/>
                <a:latin typeface="CMR7"/>
              </a:rPr>
              <a:t>(</a:t>
            </a:r>
            <a:r>
              <a:rPr lang="en-US" sz="2400" dirty="0" err="1">
                <a:effectLst/>
                <a:latin typeface="CMMI7"/>
              </a:rPr>
              <a:t>i</a:t>
            </a:r>
            <a:r>
              <a:rPr lang="en-US" sz="2400" dirty="0">
                <a:effectLst/>
                <a:latin typeface="CMR7"/>
              </a:rPr>
              <a:t>) </a:t>
            </a:r>
            <a:r>
              <a:rPr lang="en-US" sz="2400" dirty="0">
                <a:effectLst/>
                <a:latin typeface="NimbusRomNo9L"/>
              </a:rPr>
              <a:t>is generated from some conditional distribution </a:t>
            </a:r>
            <a:r>
              <a:rPr lang="en-US" sz="2400" dirty="0">
                <a:effectLst/>
                <a:latin typeface="CMMI10"/>
              </a:rPr>
              <a:t>p</a:t>
            </a:r>
            <a:r>
              <a:rPr lang="el-GR" sz="2400" dirty="0">
                <a:effectLst/>
                <a:latin typeface="CMMIB7"/>
              </a:rPr>
              <a:t>θ</a:t>
            </a:r>
            <a:r>
              <a:rPr lang="el-GR" sz="2400" dirty="0">
                <a:effectLst/>
                <a:latin typeface="CMSY5"/>
              </a:rPr>
              <a:t>∗ </a:t>
            </a:r>
            <a:r>
              <a:rPr lang="el-GR" sz="2400" dirty="0">
                <a:effectLst/>
                <a:latin typeface="CMR10"/>
              </a:rPr>
              <a:t>(</a:t>
            </a:r>
            <a:r>
              <a:rPr lang="en-US" sz="2400" dirty="0" err="1">
                <a:effectLst/>
                <a:latin typeface="CMBX10"/>
              </a:rPr>
              <a:t>x</a:t>
            </a:r>
            <a:r>
              <a:rPr lang="en-US" sz="2400" dirty="0" err="1">
                <a:effectLst/>
                <a:latin typeface="CMSY10"/>
              </a:rPr>
              <a:t>|</a:t>
            </a:r>
            <a:r>
              <a:rPr lang="en-US" sz="2400" dirty="0" err="1">
                <a:effectLst/>
                <a:latin typeface="CMBX10"/>
              </a:rPr>
              <a:t>z</a:t>
            </a:r>
            <a:r>
              <a:rPr lang="en-US" sz="2400" dirty="0">
                <a:effectLst/>
                <a:latin typeface="CMR10"/>
              </a:rPr>
              <a:t>)</a:t>
            </a:r>
            <a:r>
              <a:rPr lang="en-US" sz="2400" dirty="0">
                <a:effectLst/>
                <a:latin typeface="NimbusRomNo9L"/>
              </a:rPr>
              <a:t>.</a:t>
            </a:r>
          </a:p>
          <a:p>
            <a:pPr marL="0" indent="0">
              <a:buNone/>
            </a:pPr>
            <a:endParaRPr lang="en-US" sz="2400" u="sng" dirty="0">
              <a:latin typeface="NimbusRomNo9L"/>
            </a:endParaRPr>
          </a:p>
          <a:p>
            <a:pPr marL="0" indent="0">
              <a:buNone/>
            </a:pPr>
            <a:r>
              <a:rPr lang="en-US" sz="2400" u="sng" dirty="0">
                <a:latin typeface="NimbusRomNo9L"/>
              </a:rPr>
              <a:t>Assumption</a:t>
            </a:r>
            <a:r>
              <a:rPr lang="en-US" sz="2400" dirty="0">
                <a:latin typeface="NimbusRomNo9L"/>
              </a:rPr>
              <a:t>: </a:t>
            </a:r>
            <a:r>
              <a:rPr lang="en-US" dirty="0">
                <a:effectLst/>
                <a:latin typeface="NimbusRomNo9L"/>
              </a:rPr>
              <a:t>prior </a:t>
            </a:r>
            <a:r>
              <a:rPr lang="en-US" dirty="0">
                <a:effectLst/>
                <a:latin typeface="CMMI10"/>
              </a:rPr>
              <a:t>p</a:t>
            </a:r>
            <a:r>
              <a:rPr lang="el-GR" dirty="0">
                <a:effectLst/>
                <a:latin typeface="CMMIB7"/>
              </a:rPr>
              <a:t>θ</a:t>
            </a:r>
            <a:r>
              <a:rPr lang="el-GR" dirty="0">
                <a:effectLst/>
                <a:latin typeface="CMSY5"/>
              </a:rPr>
              <a:t>∗ </a:t>
            </a:r>
            <a:r>
              <a:rPr lang="el-GR" dirty="0">
                <a:effectLst/>
                <a:latin typeface="CMR10"/>
              </a:rPr>
              <a:t>(</a:t>
            </a:r>
            <a:r>
              <a:rPr lang="en-US" dirty="0">
                <a:effectLst/>
                <a:latin typeface="CMBX10"/>
              </a:rPr>
              <a:t>z</a:t>
            </a:r>
            <a:r>
              <a:rPr lang="en-US" dirty="0">
                <a:effectLst/>
                <a:latin typeface="CMR10"/>
              </a:rPr>
              <a:t>) </a:t>
            </a:r>
            <a:r>
              <a:rPr lang="en-US" dirty="0">
                <a:effectLst/>
                <a:latin typeface="NimbusRomNo9L"/>
              </a:rPr>
              <a:t>and likelihood </a:t>
            </a:r>
            <a:r>
              <a:rPr lang="en-US" dirty="0">
                <a:effectLst/>
                <a:latin typeface="CMMI10"/>
              </a:rPr>
              <a:t>p</a:t>
            </a:r>
            <a:r>
              <a:rPr lang="el-GR" dirty="0">
                <a:effectLst/>
                <a:latin typeface="CMMIB7"/>
              </a:rPr>
              <a:t>θ</a:t>
            </a:r>
            <a:r>
              <a:rPr lang="el-GR" dirty="0">
                <a:effectLst/>
                <a:latin typeface="CMSY5"/>
              </a:rPr>
              <a:t>∗ </a:t>
            </a:r>
            <a:r>
              <a:rPr lang="el-GR" dirty="0">
                <a:effectLst/>
                <a:latin typeface="CMR10"/>
              </a:rPr>
              <a:t>(</a:t>
            </a:r>
            <a:r>
              <a:rPr lang="en-US" dirty="0" err="1">
                <a:effectLst/>
                <a:latin typeface="CMBX10"/>
              </a:rPr>
              <a:t>x</a:t>
            </a:r>
            <a:r>
              <a:rPr lang="en-US" dirty="0" err="1">
                <a:effectLst/>
                <a:latin typeface="CMSY10"/>
              </a:rPr>
              <a:t>|</a:t>
            </a:r>
            <a:r>
              <a:rPr lang="en-US" dirty="0" err="1">
                <a:effectLst/>
                <a:latin typeface="CMBX10"/>
              </a:rPr>
              <a:t>z</a:t>
            </a:r>
            <a:r>
              <a:rPr lang="en-US" dirty="0">
                <a:effectLst/>
                <a:latin typeface="CMR10"/>
              </a:rPr>
              <a:t>) </a:t>
            </a:r>
            <a:r>
              <a:rPr lang="en-US" dirty="0">
                <a:effectLst/>
                <a:latin typeface="NimbusRomNo9L"/>
              </a:rPr>
              <a:t>come from parametric families of distributions </a:t>
            </a:r>
            <a:r>
              <a:rPr lang="en-US" dirty="0">
                <a:effectLst/>
                <a:latin typeface="CMMI10"/>
              </a:rPr>
              <a:t>p</a:t>
            </a:r>
            <a:r>
              <a:rPr lang="el-GR" dirty="0">
                <a:effectLst/>
                <a:latin typeface="CMMIB7"/>
              </a:rPr>
              <a:t>θ </a:t>
            </a:r>
            <a:r>
              <a:rPr lang="el-GR" dirty="0">
                <a:effectLst/>
                <a:latin typeface="CMR10"/>
              </a:rPr>
              <a:t>(</a:t>
            </a:r>
            <a:r>
              <a:rPr lang="en-US" dirty="0">
                <a:effectLst/>
                <a:latin typeface="CMBX10"/>
              </a:rPr>
              <a:t>z</a:t>
            </a:r>
            <a:r>
              <a:rPr lang="en-US" dirty="0">
                <a:effectLst/>
                <a:latin typeface="CMR10"/>
              </a:rPr>
              <a:t>) </a:t>
            </a:r>
            <a:r>
              <a:rPr lang="en-US" dirty="0">
                <a:effectLst/>
                <a:latin typeface="NimbusRomNo9L"/>
              </a:rPr>
              <a:t>and </a:t>
            </a:r>
            <a:r>
              <a:rPr lang="en-US" dirty="0">
                <a:effectLst/>
                <a:latin typeface="CMMI10"/>
              </a:rPr>
              <a:t>p</a:t>
            </a:r>
            <a:r>
              <a:rPr lang="el-GR" dirty="0">
                <a:effectLst/>
                <a:latin typeface="CMMIB7"/>
              </a:rPr>
              <a:t>θ </a:t>
            </a:r>
            <a:r>
              <a:rPr lang="el-GR" dirty="0">
                <a:effectLst/>
                <a:latin typeface="CMR10"/>
              </a:rPr>
              <a:t>(</a:t>
            </a:r>
            <a:r>
              <a:rPr lang="en-US" dirty="0" err="1">
                <a:effectLst/>
                <a:latin typeface="CMBX10"/>
              </a:rPr>
              <a:t>x</a:t>
            </a:r>
            <a:r>
              <a:rPr lang="en-US" dirty="0" err="1">
                <a:effectLst/>
                <a:latin typeface="CMSY10"/>
              </a:rPr>
              <a:t>|</a:t>
            </a:r>
            <a:r>
              <a:rPr lang="en-US" dirty="0" err="1">
                <a:effectLst/>
                <a:latin typeface="CMBX10"/>
              </a:rPr>
              <a:t>z</a:t>
            </a:r>
            <a:r>
              <a:rPr lang="en-US" dirty="0">
                <a:effectLst/>
                <a:latin typeface="CMR10"/>
              </a:rPr>
              <a:t>) </a:t>
            </a:r>
            <a:endParaRPr lang="en-US" sz="1600" dirty="0"/>
          </a:p>
          <a:p>
            <a:pPr marL="0" indent="0">
              <a:buNone/>
            </a:pPr>
            <a:r>
              <a:rPr lang="en-US" sz="2400" dirty="0">
                <a:effectLst/>
                <a:latin typeface="NimbusRomNo9L"/>
              </a:rPr>
              <a:t> </a:t>
            </a: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991662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CCC6-4B93-BBC1-FCA2-2C573968CED8}"/>
              </a:ext>
            </a:extLst>
          </p:cNvPr>
          <p:cNvSpPr>
            <a:spLocks noGrp="1"/>
          </p:cNvSpPr>
          <p:nvPr>
            <p:ph type="title"/>
          </p:nvPr>
        </p:nvSpPr>
        <p:spPr/>
        <p:txBody>
          <a:bodyPr/>
          <a:lstStyle/>
          <a:p>
            <a:r>
              <a:rPr lang="en-US" dirty="0"/>
              <a:t>When is this algorithm proposed effective?</a:t>
            </a:r>
          </a:p>
        </p:txBody>
      </p:sp>
      <p:sp>
        <p:nvSpPr>
          <p:cNvPr id="3" name="Content Placeholder 2">
            <a:extLst>
              <a:ext uri="{FF2B5EF4-FFF2-40B4-BE49-F238E27FC236}">
                <a16:creationId xmlns:a16="http://schemas.microsoft.com/office/drawing/2014/main" id="{526BDE3C-E055-76E4-A012-543CB1B15CEB}"/>
              </a:ext>
            </a:extLst>
          </p:cNvPr>
          <p:cNvSpPr>
            <a:spLocks noGrp="1"/>
          </p:cNvSpPr>
          <p:nvPr>
            <p:ph idx="1"/>
          </p:nvPr>
        </p:nvSpPr>
        <p:spPr/>
        <p:txBody>
          <a:bodyPr/>
          <a:lstStyle/>
          <a:p>
            <a:pPr marL="0" indent="0">
              <a:buNone/>
            </a:pPr>
            <a:r>
              <a:rPr lang="en-US" dirty="0"/>
              <a:t>When:</a:t>
            </a:r>
          </a:p>
          <a:p>
            <a:pPr marL="0" indent="0">
              <a:buNone/>
            </a:pPr>
            <a:endParaRPr lang="en-US" dirty="0"/>
          </a:p>
          <a:p>
            <a:pPr>
              <a:buFontTx/>
              <a:buChar char="-"/>
            </a:pPr>
            <a:r>
              <a:rPr lang="en-US" dirty="0"/>
              <a:t>The intractabilities in the dataset are too common and they appear in cases of moderately functions for example: in deep neural networks with a nonlinear hidden layer</a:t>
            </a:r>
          </a:p>
          <a:p>
            <a:pPr>
              <a:buFontTx/>
              <a:buChar char="-"/>
            </a:pPr>
            <a:r>
              <a:rPr lang="en-US" dirty="0"/>
              <a:t>Working with large datasets which require expensive optimizations and requires sampling based solutions.</a:t>
            </a:r>
          </a:p>
        </p:txBody>
      </p:sp>
    </p:spTree>
    <p:extLst>
      <p:ext uri="{BB962C8B-B14F-4D97-AF65-F5344CB8AC3E}">
        <p14:creationId xmlns:p14="http://schemas.microsoft.com/office/powerpoint/2010/main" val="226110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7157-9D5A-7FF9-9D33-213FF26772C8}"/>
              </a:ext>
            </a:extLst>
          </p:cNvPr>
          <p:cNvSpPr>
            <a:spLocks noGrp="1"/>
          </p:cNvSpPr>
          <p:nvPr>
            <p:ph type="title"/>
          </p:nvPr>
        </p:nvSpPr>
        <p:spPr/>
        <p:txBody>
          <a:bodyPr/>
          <a:lstStyle/>
          <a:p>
            <a:r>
              <a:rPr lang="en-US" dirty="0"/>
              <a:t>Using SGVB Estimator and AEVB Algorithm</a:t>
            </a:r>
          </a:p>
        </p:txBody>
      </p:sp>
      <p:pic>
        <p:nvPicPr>
          <p:cNvPr id="4" name="Picture 3">
            <a:extLst>
              <a:ext uri="{FF2B5EF4-FFF2-40B4-BE49-F238E27FC236}">
                <a16:creationId xmlns:a16="http://schemas.microsoft.com/office/drawing/2014/main" id="{1CB30D52-05B6-5FD1-191F-65D17F7A3BF0}"/>
              </a:ext>
            </a:extLst>
          </p:cNvPr>
          <p:cNvPicPr>
            <a:picLocks noChangeAspect="1"/>
          </p:cNvPicPr>
          <p:nvPr/>
        </p:nvPicPr>
        <p:blipFill>
          <a:blip r:embed="rId3"/>
          <a:stretch>
            <a:fillRect/>
          </a:stretch>
        </p:blipFill>
        <p:spPr>
          <a:xfrm>
            <a:off x="363414" y="1567142"/>
            <a:ext cx="11600723" cy="3796165"/>
          </a:xfrm>
          <a:prstGeom prst="rect">
            <a:avLst/>
          </a:prstGeom>
        </p:spPr>
      </p:pic>
    </p:spTree>
    <p:extLst>
      <p:ext uri="{BB962C8B-B14F-4D97-AF65-F5344CB8AC3E}">
        <p14:creationId xmlns:p14="http://schemas.microsoft.com/office/powerpoint/2010/main" val="76789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7157-9D5A-7FF9-9D33-213FF26772C8}"/>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2B34ADC0-DA78-D235-3897-601A50D7F8E7}"/>
              </a:ext>
            </a:extLst>
          </p:cNvPr>
          <p:cNvSpPr>
            <a:spLocks noGrp="1"/>
          </p:cNvSpPr>
          <p:nvPr>
            <p:ph idx="1"/>
          </p:nvPr>
        </p:nvSpPr>
        <p:spPr/>
        <p:txBody>
          <a:bodyPr/>
          <a:lstStyle/>
          <a:p>
            <a:r>
              <a:rPr lang="en-US" dirty="0"/>
              <a:t>Using variational auto encoder for probabilistic encoder and this is where the different parameters </a:t>
            </a:r>
            <a:r>
              <a:rPr lang="el-GR" dirty="0"/>
              <a:t>φ </a:t>
            </a:r>
            <a:r>
              <a:rPr lang="en-US" dirty="0"/>
              <a:t>and </a:t>
            </a:r>
            <a:r>
              <a:rPr lang="el-GR" dirty="0"/>
              <a:t>θ</a:t>
            </a:r>
            <a:r>
              <a:rPr lang="en-US" dirty="0"/>
              <a:t> join with the AEVB Algorithm</a:t>
            </a:r>
          </a:p>
          <a:p>
            <a:r>
              <a:rPr lang="en-US" dirty="0"/>
              <a:t>Variational approximate posterior with Gaussian covariance structure:</a:t>
            </a:r>
          </a:p>
          <a:p>
            <a:endParaRPr lang="en-US" dirty="0"/>
          </a:p>
          <a:p>
            <a:endParaRPr lang="en-US" dirty="0"/>
          </a:p>
          <a:p>
            <a:r>
              <a:rPr lang="en-US" dirty="0"/>
              <a:t>Hence the resulting estimator and datapoint x of </a:t>
            </a:r>
            <a:r>
              <a:rPr lang="en-US" dirty="0" err="1"/>
              <a:t>i</a:t>
            </a:r>
            <a:r>
              <a:rPr lang="en-US" dirty="0"/>
              <a:t> is:</a:t>
            </a:r>
          </a:p>
          <a:p>
            <a:pPr marL="0" indent="0">
              <a:buNone/>
            </a:pPr>
            <a:endParaRPr lang="en-US" dirty="0"/>
          </a:p>
        </p:txBody>
      </p:sp>
      <p:pic>
        <p:nvPicPr>
          <p:cNvPr id="4" name="Picture 3">
            <a:extLst>
              <a:ext uri="{FF2B5EF4-FFF2-40B4-BE49-F238E27FC236}">
                <a16:creationId xmlns:a16="http://schemas.microsoft.com/office/drawing/2014/main" id="{2ABD9AEB-2629-A818-775F-29514C6C8C06}"/>
              </a:ext>
            </a:extLst>
          </p:cNvPr>
          <p:cNvPicPr>
            <a:picLocks noChangeAspect="1"/>
          </p:cNvPicPr>
          <p:nvPr/>
        </p:nvPicPr>
        <p:blipFill>
          <a:blip r:embed="rId2"/>
          <a:stretch>
            <a:fillRect/>
          </a:stretch>
        </p:blipFill>
        <p:spPr>
          <a:xfrm>
            <a:off x="3132991" y="3283438"/>
            <a:ext cx="5641732" cy="743439"/>
          </a:xfrm>
          <a:prstGeom prst="rect">
            <a:avLst/>
          </a:prstGeom>
        </p:spPr>
      </p:pic>
      <p:pic>
        <p:nvPicPr>
          <p:cNvPr id="5" name="Picture 4">
            <a:extLst>
              <a:ext uri="{FF2B5EF4-FFF2-40B4-BE49-F238E27FC236}">
                <a16:creationId xmlns:a16="http://schemas.microsoft.com/office/drawing/2014/main" id="{60203EEE-11F0-2074-9F81-E7D68D2B470F}"/>
              </a:ext>
            </a:extLst>
          </p:cNvPr>
          <p:cNvPicPr>
            <a:picLocks noChangeAspect="1"/>
          </p:cNvPicPr>
          <p:nvPr/>
        </p:nvPicPr>
        <p:blipFill>
          <a:blip r:embed="rId3"/>
          <a:stretch>
            <a:fillRect/>
          </a:stretch>
        </p:blipFill>
        <p:spPr>
          <a:xfrm>
            <a:off x="578949" y="4830383"/>
            <a:ext cx="11034101" cy="1371003"/>
          </a:xfrm>
          <a:prstGeom prst="rect">
            <a:avLst/>
          </a:prstGeom>
        </p:spPr>
      </p:pic>
    </p:spTree>
    <p:extLst>
      <p:ext uri="{BB962C8B-B14F-4D97-AF65-F5344CB8AC3E}">
        <p14:creationId xmlns:p14="http://schemas.microsoft.com/office/powerpoint/2010/main" val="12937400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2154</TotalTime>
  <Words>1274</Words>
  <Application>Microsoft Macintosh PowerPoint</Application>
  <PresentationFormat>Widescreen</PresentationFormat>
  <Paragraphs>143</Paragraphs>
  <Slides>23</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Arial</vt:lpstr>
      <vt:lpstr>Calibri</vt:lpstr>
      <vt:lpstr>Calibri Light</vt:lpstr>
      <vt:lpstr>CMBX10</vt:lpstr>
      <vt:lpstr>CMMI10</vt:lpstr>
      <vt:lpstr>CMMI7</vt:lpstr>
      <vt:lpstr>CMMIB10</vt:lpstr>
      <vt:lpstr>CMMIB7</vt:lpstr>
      <vt:lpstr>CMR10</vt:lpstr>
      <vt:lpstr>CMR7</vt:lpstr>
      <vt:lpstr>CMSY10</vt:lpstr>
      <vt:lpstr>CMSY5</vt:lpstr>
      <vt:lpstr>NimbusRomNo9L</vt:lpstr>
      <vt:lpstr>Office Theme</vt:lpstr>
      <vt:lpstr>Unsupervised/ Self-Supervised Learning</vt:lpstr>
      <vt:lpstr>Recap of Unsupervised &amp; Supervised ML</vt:lpstr>
      <vt:lpstr>Continued…</vt:lpstr>
      <vt:lpstr>Brief Overview</vt:lpstr>
      <vt:lpstr>Introduction : Auto-Encoding Variational Bayes </vt:lpstr>
      <vt:lpstr>Methodology</vt:lpstr>
      <vt:lpstr>When is this algorithm proposed effective?</vt:lpstr>
      <vt:lpstr>Using SGVB Estimator and AEVB Algorithm</vt:lpstr>
      <vt:lpstr>Continued…</vt:lpstr>
      <vt:lpstr>Using the solutions in Experiments</vt:lpstr>
      <vt:lpstr>Conclusion of first research paper</vt:lpstr>
      <vt:lpstr>Introduction : A Simple Framework for Contrastive Learning of Visual Representations   </vt:lpstr>
      <vt:lpstr>What’s the framework of SimCLR like?</vt:lpstr>
      <vt:lpstr>Why SimCLR?</vt:lpstr>
      <vt:lpstr>Methodology</vt:lpstr>
      <vt:lpstr>Continued…</vt:lpstr>
      <vt:lpstr>Implementation of SimCLR algorithm</vt:lpstr>
      <vt:lpstr>Illustration #2</vt:lpstr>
      <vt:lpstr>Combining the findings</vt:lpstr>
      <vt:lpstr>Conclusion</vt:lpstr>
      <vt:lpstr>Discussion Questions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Self-Supervised Learning</dc:title>
  <dc:creator>Shubham Mishra</dc:creator>
  <cp:lastModifiedBy>Shubham Mishra</cp:lastModifiedBy>
  <cp:revision>55</cp:revision>
  <dcterms:created xsi:type="dcterms:W3CDTF">2023-03-15T04:28:47Z</dcterms:created>
  <dcterms:modified xsi:type="dcterms:W3CDTF">2023-03-16T18:02:37Z</dcterms:modified>
</cp:coreProperties>
</file>